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71" r:id="rId6"/>
    <p:sldId id="272" r:id="rId7"/>
    <p:sldId id="273" r:id="rId8"/>
    <p:sldId id="263" r:id="rId9"/>
    <p:sldId id="264" r:id="rId10"/>
    <p:sldId id="265" r:id="rId11"/>
    <p:sldId id="266" r:id="rId12"/>
    <p:sldId id="262" r:id="rId13"/>
    <p:sldId id="260" r:id="rId14"/>
    <p:sldId id="267" r:id="rId15"/>
    <p:sldId id="268" r:id="rId16"/>
    <p:sldId id="269" r:id="rId17"/>
    <p:sldId id="261" r:id="rId18"/>
    <p:sldId id="270" r:id="rId19"/>
    <p:sldId id="274" r:id="rId20"/>
    <p:sldId id="275"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Styl jasny 3 — Ak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Styl pośredni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887" autoAdjust="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B9FCE5-7587-4AAA-A4C8-F41C189D26F2}" type="datetimeFigureOut">
              <a:rPr lang="pl-PL" smtClean="0"/>
              <a:pPr/>
              <a:t>2012-06-18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8B4FC2-013F-4533-BFB5-3867B1767FF0}"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E8B4FC2-013F-4533-BFB5-3867B1767FF0}" type="slidenum">
              <a:rPr lang="pl-PL" smtClean="0"/>
              <a:pPr/>
              <a:t>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864B89A-292B-4A47-834E-EC174B28D544}" type="datetimeFigureOut">
              <a:rPr lang="pl-PL" smtClean="0"/>
              <a:pPr/>
              <a:t>2012-06-18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1DB822-FEEF-453F-B474-818CBC1C5407}" type="slidenum">
              <a:rPr lang="pl-PL" smtClean="0"/>
              <a:pPr/>
              <a:t>‹#›</a:t>
            </a:fld>
            <a:endParaRPr lang="pl-PL"/>
          </a:p>
        </p:txBody>
      </p:sp>
    </p:spTree>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4B89A-292B-4A47-834E-EC174B28D544}" type="datetimeFigureOut">
              <a:rPr lang="pl-PL" smtClean="0"/>
              <a:pPr/>
              <a:t>2012-06-18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DB822-FEEF-453F-B474-818CBC1C5407}"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slide" Target="slide9.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image" Target="../media/image2.jpeg"/><Relationship Id="rId7"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4.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7.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0.xml"/><Relationship Id="rId7" Type="http://schemas.openxmlformats.org/officeDocument/2006/relationships/slide" Target="slide18.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12.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rys. techn most.jpg"/>
          <p:cNvPicPr>
            <a:picLocks noChangeAspect="1"/>
          </p:cNvPicPr>
          <p:nvPr/>
        </p:nvPicPr>
        <p:blipFill>
          <a:blip r:embed="rId2"/>
          <a:stretch>
            <a:fillRect/>
          </a:stretch>
        </p:blipFill>
        <p:spPr>
          <a:xfrm>
            <a:off x="-12105" y="0"/>
            <a:ext cx="9156105" cy="6858000"/>
          </a:xfrm>
          <a:prstGeom prst="rect">
            <a:avLst/>
          </a:prstGeom>
        </p:spPr>
      </p:pic>
      <p:sp>
        <p:nvSpPr>
          <p:cNvPr id="2" name="Tytuł 1"/>
          <p:cNvSpPr>
            <a:spLocks noGrp="1"/>
          </p:cNvSpPr>
          <p:nvPr>
            <p:ph type="ctrTitle"/>
          </p:nvPr>
        </p:nvSpPr>
        <p:spPr/>
        <p:txBody>
          <a:bodyPr>
            <a:noAutofit/>
          </a:bodyPr>
          <a:lstStyle/>
          <a:p>
            <a:r>
              <a:rPr lang="pl-PL" sz="9600" dirty="0" smtClean="0">
                <a:latin typeface="Bernard MT Condensed" pitchFamily="18" charset="0"/>
              </a:rPr>
              <a:t>RYSUNEK TECHNICZNY</a:t>
            </a:r>
            <a:endParaRPr lang="pl-PL" sz="9600" dirty="0">
              <a:latin typeface="Bernard MT Condensed" pitchFamily="18" charset="0"/>
            </a:endParaRPr>
          </a:p>
        </p:txBody>
      </p:sp>
      <p:sp>
        <p:nvSpPr>
          <p:cNvPr id="3" name="Podtytuł 2"/>
          <p:cNvSpPr>
            <a:spLocks noGrp="1"/>
          </p:cNvSpPr>
          <p:nvPr>
            <p:ph type="subTitle" idx="1"/>
          </p:nvPr>
        </p:nvSpPr>
        <p:spPr/>
        <p:txBody>
          <a:bodyPr/>
          <a:lstStyle/>
          <a:p>
            <a:endParaRPr lang="pl-PL"/>
          </a:p>
        </p:txBody>
      </p:sp>
    </p:spTree>
  </p:cSld>
  <p:clrMapOvr>
    <a:masterClrMapping/>
  </p:clrMapOvr>
  <p:transition spd="med">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descr="rys tech2.jpg"/>
          <p:cNvPicPr>
            <a:picLocks noChangeAspect="1"/>
          </p:cNvPicPr>
          <p:nvPr/>
        </p:nvPicPr>
        <p:blipFill>
          <a:blip r:embed="rId2"/>
          <a:stretch>
            <a:fillRect/>
          </a:stretch>
        </p:blipFill>
        <p:spPr>
          <a:xfrm>
            <a:off x="0" y="0"/>
            <a:ext cx="9144000" cy="684055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a:xfrm>
            <a:off x="428596" y="285728"/>
            <a:ext cx="8229600" cy="1143000"/>
          </a:xfrm>
        </p:spPr>
        <p:txBody>
          <a:bodyPr>
            <a:normAutofit fontScale="90000"/>
          </a:bodyPr>
          <a:lstStyle/>
          <a:p>
            <a:r>
              <a:rPr lang="pl-PL" dirty="0" smtClean="0">
                <a:latin typeface="Bernard MT Condensed" pitchFamily="18" charset="0"/>
              </a:rPr>
              <a:t>RODZAJE LINII STOSOWANYCH W RYSUNKU TECHNICZNYM I ICH ZASTOSOWANIE    </a:t>
            </a:r>
            <a:r>
              <a:rPr lang="pl-PL" sz="2700" dirty="0" smtClean="0">
                <a:latin typeface="+mn-lt"/>
                <a:hlinkClick r:id="rId3" action="ppaction://hlinksldjump"/>
              </a:rPr>
              <a:t>powrót</a:t>
            </a:r>
            <a:r>
              <a:rPr lang="pl-PL" dirty="0" smtClean="0"/>
              <a:t/>
            </a:r>
            <a:br>
              <a:rPr lang="pl-PL" dirty="0" smtClean="0"/>
            </a:br>
            <a:endParaRPr lang="pl-PL" dirty="0"/>
          </a:p>
        </p:txBody>
      </p:sp>
      <p:graphicFrame>
        <p:nvGraphicFramePr>
          <p:cNvPr id="6" name="Symbol zastępczy zawartości 5"/>
          <p:cNvGraphicFramePr>
            <a:graphicFrameLocks noGrp="1"/>
          </p:cNvGraphicFramePr>
          <p:nvPr>
            <p:ph idx="1"/>
          </p:nvPr>
        </p:nvGraphicFramePr>
        <p:xfrm>
          <a:off x="214282" y="1500174"/>
          <a:ext cx="8715435" cy="5180629"/>
        </p:xfrm>
        <a:graphic>
          <a:graphicData uri="http://schemas.openxmlformats.org/drawingml/2006/table">
            <a:tbl>
              <a:tblPr/>
              <a:tblGrid>
                <a:gridCol w="1867291"/>
                <a:gridCol w="3424072"/>
                <a:gridCol w="3424072"/>
              </a:tblGrid>
              <a:tr h="185791">
                <a:tc rowSpan="2">
                  <a:txBody>
                    <a:bodyPr/>
                    <a:lstStyle/>
                    <a:p>
                      <a:r>
                        <a:rPr lang="pl-PL" dirty="0" smtClean="0"/>
                        <a:t>Ciągła</a:t>
                      </a:r>
                      <a:r>
                        <a:rPr lang="pl-PL" baseline="0" dirty="0" smtClean="0"/>
                        <a:t> cienka </a:t>
                      </a:r>
                      <a:endParaRPr lang="pl-PL"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rowSpan="2">
                  <a:txBody>
                    <a:bodyPr/>
                    <a:lstStyle/>
                    <a:p>
                      <a:r>
                        <a:rPr lang="pl-PL" sz="1600" dirty="0" smtClean="0"/>
                        <a:t>- Linie wymiarowe</a:t>
                      </a:r>
                      <a:br>
                        <a:rPr lang="pl-PL" sz="1600" dirty="0" smtClean="0"/>
                      </a:br>
                      <a:r>
                        <a:rPr lang="pl-PL" sz="1600" dirty="0" smtClean="0"/>
                        <a:t>- Pomocnicze linie wymiarowe</a:t>
                      </a:r>
                      <a:br>
                        <a:rPr lang="pl-PL" sz="1600" dirty="0" smtClean="0"/>
                      </a:br>
                      <a:r>
                        <a:rPr lang="pl-PL" sz="1600" dirty="0" smtClean="0"/>
                        <a:t>- Kreskowanie przekrojów</a:t>
                      </a:r>
                      <a:endParaRPr lang="pl-PL" sz="16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694">
                <a:tc vMerge="1">
                  <a:txBody>
                    <a:bodyPr/>
                    <a:lstStyle/>
                    <a:p>
                      <a:endParaRPr lang="pl-PL"/>
                    </a:p>
                  </a:txBody>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l-PL"/>
                    </a:p>
                  </a:txBody>
                  <a:tcPr/>
                </a:tc>
              </a:tr>
              <a:tr h="899135">
                <a:tc rowSpan="2">
                  <a:txBody>
                    <a:bodyPr/>
                    <a:lstStyle/>
                    <a:p>
                      <a:r>
                        <a:rPr lang="pl-PL" dirty="0" smtClean="0"/>
                        <a:t>Ciągła</a:t>
                      </a:r>
                      <a:r>
                        <a:rPr lang="pl-PL" baseline="0" dirty="0" smtClean="0"/>
                        <a:t> gruba</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accent1"/>
                      </a:solidFill>
                      <a:prstDash val="solid"/>
                      <a:round/>
                      <a:headEnd type="none" w="med" len="med"/>
                      <a:tailEnd type="none" w="med" len="med"/>
                    </a:lnB>
                  </a:tcPr>
                </a:tc>
                <a:tc rowSpan="2">
                  <a:txBody>
                    <a:bodyPr/>
                    <a:lstStyle/>
                    <a:p>
                      <a:r>
                        <a:rPr lang="pl-PL" sz="1600" dirty="0" smtClean="0"/>
                        <a:t>- Widoczne krawędzie oraz  wyraźne zarysy przedmiotów w widokach i przekrojach </a:t>
                      </a:r>
                      <a:br>
                        <a:rPr lang="pl-PL" sz="1600" dirty="0" smtClean="0"/>
                      </a:br>
                      <a:r>
                        <a:rPr lang="pl-PL" sz="1600" dirty="0" smtClean="0"/>
                        <a:t>- Linia obramowania</a:t>
                      </a:r>
                      <a:r>
                        <a:rPr lang="pl-PL" sz="1600" baseline="0" dirty="0" smtClean="0"/>
                        <a:t> arkusza</a:t>
                      </a:r>
                      <a:br>
                        <a:rPr lang="pl-PL" sz="1600" baseline="0" dirty="0" smtClean="0"/>
                      </a:br>
                      <a:r>
                        <a:rPr lang="pl-PL" sz="1600" baseline="0" dirty="0" smtClean="0"/>
                        <a:t>- Zewnętrzny zarys tabliczki rysunkowej </a:t>
                      </a:r>
                      <a:br>
                        <a:rPr lang="pl-PL" sz="1600" baseline="0" dirty="0" smtClean="0"/>
                      </a:br>
                      <a:r>
                        <a:rPr lang="pl-PL" sz="1600" baseline="0" dirty="0" smtClean="0"/>
                        <a:t>- Krótkie kreski oznaczające końce płaszczyzny przekroju</a:t>
                      </a:r>
                      <a:endParaRPr lang="pl-P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8694">
                <a:tc vMerge="1">
                  <a:txBody>
                    <a:bodyPr/>
                    <a:lstStyle/>
                    <a:p>
                      <a:endParaRPr lang="pl-PL"/>
                    </a:p>
                  </a:txBody>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l-PL"/>
                    </a:p>
                  </a:txBody>
                  <a:tcPr/>
                </a:tc>
              </a:tr>
              <a:tr h="341355">
                <a:tc rowSpan="2">
                  <a:txBody>
                    <a:bodyPr/>
                    <a:lstStyle/>
                    <a:p>
                      <a:r>
                        <a:rPr lang="pl-PL" dirty="0" smtClean="0"/>
                        <a:t>Kreskowa cienka</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1"/>
                      </a:solidFill>
                      <a:prstDash val="sysDot"/>
                      <a:round/>
                      <a:headEnd type="none" w="med" len="med"/>
                      <a:tailEnd type="none" w="med" len="med"/>
                    </a:lnB>
                  </a:tcPr>
                </a:tc>
                <a:tc rowSpan="2">
                  <a:txBody>
                    <a:bodyPr/>
                    <a:lstStyle/>
                    <a:p>
                      <a:r>
                        <a:rPr lang="pl-PL" sz="1600" dirty="0" smtClean="0"/>
                        <a:t>- Niewidoczne krawędzie i zarysy przedmiotów</a:t>
                      </a:r>
                      <a:endParaRPr lang="pl-P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355">
                <a:tc vMerge="1">
                  <a:txBody>
                    <a:bodyPr/>
                    <a:lstStyle/>
                    <a:p>
                      <a:endParaRPr lang="pl-PL"/>
                    </a:p>
                  </a:txBody>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l-PL"/>
                    </a:p>
                  </a:txBody>
                  <a:tcPr/>
                </a:tc>
              </a:tr>
              <a:tr h="341355">
                <a:tc rowSpan="2">
                  <a:txBody>
                    <a:bodyPr/>
                    <a:lstStyle/>
                    <a:p>
                      <a:r>
                        <a:rPr lang="pl-PL" dirty="0" smtClean="0"/>
                        <a:t>Punktowa cienka</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1"/>
                      </a:solidFill>
                      <a:prstDash val="sysDashDot"/>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 Osie symetrii</a:t>
                      </a:r>
                    </a:p>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 Ślady płaszczyzn symetrii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355">
                <a:tc vMerge="1">
                  <a:txBody>
                    <a:bodyPr/>
                    <a:lstStyle/>
                    <a:p>
                      <a:endParaRPr lang="pl-PL"/>
                    </a:p>
                  </a:txBody>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1"/>
                      </a:solidFill>
                      <a:prstDash val="sysDashDot"/>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l-PL"/>
                    </a:p>
                  </a:txBody>
                  <a:tcPr/>
                </a:tc>
              </a:tr>
              <a:tr h="958269">
                <a:tc>
                  <a:txBody>
                    <a:bodyPr/>
                    <a:lstStyle/>
                    <a:p>
                      <a:r>
                        <a:rPr lang="pl-PL" dirty="0" smtClean="0"/>
                        <a:t>Falista cienka</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sz="1600" dirty="0" smtClean="0"/>
                        <a:t>- Linie urwane i przerwane przedmiotów</a:t>
                      </a:r>
                      <a:br>
                        <a:rPr lang="pl-PL" sz="1600" dirty="0" smtClean="0"/>
                      </a:br>
                      <a:r>
                        <a:rPr lang="pl-PL" sz="1600" dirty="0" smtClean="0"/>
                        <a:t>- Linie ograniczające</a:t>
                      </a:r>
                      <a:r>
                        <a:rPr lang="pl-PL" sz="1600" baseline="0" dirty="0" smtClean="0"/>
                        <a:t> przekroje cząstkowe</a:t>
                      </a:r>
                      <a:endParaRPr lang="pl-P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Dowolny kształt 23"/>
          <p:cNvSpPr/>
          <p:nvPr/>
        </p:nvSpPr>
        <p:spPr>
          <a:xfrm>
            <a:off x="2214546" y="6000768"/>
            <a:ext cx="3172691" cy="381000"/>
          </a:xfrm>
          <a:custGeom>
            <a:avLst/>
            <a:gdLst>
              <a:gd name="connsiteX0" fmla="*/ 0 w 3172691"/>
              <a:gd name="connsiteY0" fmla="*/ 295563 h 381000"/>
              <a:gd name="connsiteX1" fmla="*/ 678873 w 3172691"/>
              <a:gd name="connsiteY1" fmla="*/ 4618 h 381000"/>
              <a:gd name="connsiteX2" fmla="*/ 1191491 w 3172691"/>
              <a:gd name="connsiteY2" fmla="*/ 323272 h 381000"/>
              <a:gd name="connsiteX3" fmla="*/ 1801091 w 3172691"/>
              <a:gd name="connsiteY3" fmla="*/ 18472 h 381000"/>
              <a:gd name="connsiteX4" fmla="*/ 2521527 w 3172691"/>
              <a:gd name="connsiteY4" fmla="*/ 378691 h 381000"/>
              <a:gd name="connsiteX5" fmla="*/ 3172691 w 3172691"/>
              <a:gd name="connsiteY5" fmla="*/ 4618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691" h="381000">
                <a:moveTo>
                  <a:pt x="0" y="295563"/>
                </a:moveTo>
                <a:cubicBezTo>
                  <a:pt x="240145" y="147781"/>
                  <a:pt x="480291" y="0"/>
                  <a:pt x="678873" y="4618"/>
                </a:cubicBezTo>
                <a:cubicBezTo>
                  <a:pt x="877455" y="9236"/>
                  <a:pt x="1004455" y="320963"/>
                  <a:pt x="1191491" y="323272"/>
                </a:cubicBezTo>
                <a:cubicBezTo>
                  <a:pt x="1378527" y="325581"/>
                  <a:pt x="1579418" y="9236"/>
                  <a:pt x="1801091" y="18472"/>
                </a:cubicBezTo>
                <a:cubicBezTo>
                  <a:pt x="2022764" y="27708"/>
                  <a:pt x="2292927" y="381000"/>
                  <a:pt x="2521527" y="378691"/>
                </a:cubicBezTo>
                <a:cubicBezTo>
                  <a:pt x="2750127" y="376382"/>
                  <a:pt x="2961409" y="190500"/>
                  <a:pt x="3172691" y="461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graphicFrame>
        <p:nvGraphicFramePr>
          <p:cNvPr id="14" name="Tabela 13"/>
          <p:cNvGraphicFramePr>
            <a:graphicFrameLocks noGrp="1"/>
          </p:cNvGraphicFramePr>
          <p:nvPr/>
        </p:nvGraphicFramePr>
        <p:xfrm>
          <a:off x="214281" y="1120877"/>
          <a:ext cx="8708492" cy="368710"/>
        </p:xfrm>
        <a:graphic>
          <a:graphicData uri="http://schemas.openxmlformats.org/drawingml/2006/table">
            <a:tbl>
              <a:tblPr/>
              <a:tblGrid>
                <a:gridCol w="1857389"/>
                <a:gridCol w="3429023"/>
                <a:gridCol w="3422080"/>
              </a:tblGrid>
              <a:tr h="368710">
                <a:tc>
                  <a:txBody>
                    <a:bodyPr/>
                    <a:lstStyle/>
                    <a:p>
                      <a:pPr algn="ctr"/>
                      <a:r>
                        <a:rPr lang="pl-PL" dirty="0" smtClean="0"/>
                        <a:t> RODZAJ</a:t>
                      </a:r>
                      <a:r>
                        <a:rPr lang="pl-PL" baseline="0" dirty="0" smtClean="0"/>
                        <a:t> LINII</a:t>
                      </a:r>
                      <a:endParaRPr lang="pl-PL"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ctr"/>
                      <a:r>
                        <a:rPr lang="pl-PL" dirty="0" smtClean="0"/>
                        <a:t> KSZTAŁT</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dirty="0" smtClean="0"/>
                        <a:t> ZASTOSOWANIE</a:t>
                      </a:r>
                      <a:endParaRPr lang="pl-PL"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descr="rys tech3fd.jpg"/>
          <p:cNvPicPr>
            <a:picLocks noChangeAspect="1"/>
          </p:cNvPicPr>
          <p:nvPr/>
        </p:nvPicPr>
        <p:blipFill>
          <a:blip r:embed="rId2"/>
          <a:stretch>
            <a:fillRect/>
          </a:stretch>
        </p:blipFill>
        <p:spPr>
          <a:xfrm>
            <a:off x="0" y="0"/>
            <a:ext cx="9144000" cy="685800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a:xfrm>
            <a:off x="0" y="142852"/>
            <a:ext cx="8229600" cy="1011222"/>
          </a:xfrm>
        </p:spPr>
        <p:txBody>
          <a:bodyPr>
            <a:noAutofit/>
          </a:bodyPr>
          <a:lstStyle/>
          <a:p>
            <a:r>
              <a:rPr lang="pl-PL" sz="3900" dirty="0" smtClean="0">
                <a:latin typeface="Bernard MT Condensed" pitchFamily="18" charset="0"/>
              </a:rPr>
              <a:t>RODZAJE OZNACZEN STOSOWANYCH W </a:t>
            </a:r>
            <a:r>
              <a:rPr lang="pl-PL" sz="3900" dirty="0" smtClean="0">
                <a:cs typeface="Arial" pitchFamily="34" charset="0"/>
              </a:rPr>
              <a:t> </a:t>
            </a:r>
            <a:r>
              <a:rPr lang="pl-PL" sz="3900" dirty="0" smtClean="0">
                <a:latin typeface="Bernard MT Condensed" pitchFamily="18" charset="0"/>
              </a:rPr>
              <a:t>RYSUNKU TECHNICZNYM I ICH ZASTOSOWANIE</a:t>
            </a:r>
            <a:endParaRPr lang="pl-PL" sz="3900" dirty="0">
              <a:latin typeface="Bernard MT Condensed" pitchFamily="18" charset="0"/>
            </a:endParaRPr>
          </a:p>
        </p:txBody>
      </p:sp>
      <p:graphicFrame>
        <p:nvGraphicFramePr>
          <p:cNvPr id="4" name="Symbol zastępczy zawartości 3"/>
          <p:cNvGraphicFramePr>
            <a:graphicFrameLocks noGrp="1"/>
          </p:cNvGraphicFramePr>
          <p:nvPr>
            <p:ph idx="1"/>
          </p:nvPr>
        </p:nvGraphicFramePr>
        <p:xfrm>
          <a:off x="0" y="1452177"/>
          <a:ext cx="9144000" cy="5337871"/>
        </p:xfrm>
        <a:graphic>
          <a:graphicData uri="http://schemas.openxmlformats.org/drawingml/2006/table">
            <a:tbl>
              <a:tblPr/>
              <a:tblGrid>
                <a:gridCol w="2720199"/>
                <a:gridCol w="3422622"/>
                <a:gridCol w="3001179"/>
              </a:tblGrid>
              <a:tr h="390392">
                <a:tc>
                  <a:txBody>
                    <a:bodyPr/>
                    <a:lstStyle/>
                    <a:p>
                      <a:pPr algn="ctr"/>
                      <a:r>
                        <a:rPr lang="pl-PL" b="1" dirty="0" smtClean="0"/>
                        <a:t>OPIS</a:t>
                      </a:r>
                      <a:endParaRPr lang="pl-PL"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pl-PL" b="1" dirty="0" smtClean="0"/>
                        <a:t>OZNACZENIE</a:t>
                      </a:r>
                      <a:endParaRPr lang="pl-PL"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b="1" dirty="0" smtClean="0"/>
                        <a:t>ZASTOSOWANIE</a:t>
                      </a:r>
                      <a:endParaRPr lang="pl-PL" b="1"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3489">
                <a:tc>
                  <a:txBody>
                    <a:bodyPr/>
                    <a:lstStyle/>
                    <a:p>
                      <a:r>
                        <a:rPr lang="pl-PL" dirty="0" smtClean="0"/>
                        <a:t>promień</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dirty="0" smtClean="0"/>
                        <a:t>- Wymiarowanie wielkości promieni i łuków</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0132">
                <a:tc>
                  <a:txBody>
                    <a:bodyPr/>
                    <a:lstStyle/>
                    <a:p>
                      <a:r>
                        <a:rPr lang="pl-PL" dirty="0" smtClean="0"/>
                        <a:t>średnica</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dirty="0" smtClean="0"/>
                        <a:t>- Wymiarowanie</a:t>
                      </a:r>
                      <a:r>
                        <a:rPr lang="pl-PL" baseline="0" dirty="0" smtClean="0"/>
                        <a:t> wielkości średnic otworów</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1570">
                <a:tc>
                  <a:txBody>
                    <a:bodyPr/>
                    <a:lstStyle/>
                    <a:p>
                      <a:r>
                        <a:rPr lang="pl-PL" dirty="0" smtClean="0"/>
                        <a:t>grubość przedmiotu</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dirty="0" smtClean="0"/>
                        <a:t>- Grubość</a:t>
                      </a:r>
                      <a:r>
                        <a:rPr lang="pl-PL" baseline="0" dirty="0" smtClean="0"/>
                        <a:t> płaskich przedmiotów o nieskomplikowanych kształtach</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2982">
                <a:tc>
                  <a:txBody>
                    <a:bodyPr/>
                    <a:lstStyle/>
                    <a:p>
                      <a:r>
                        <a:rPr lang="pl-PL" dirty="0" smtClean="0"/>
                        <a:t>długość po rozwinięciu</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dirty="0" smtClean="0"/>
                        <a:t>- Długość przedmiotu po rozwinięciu</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2156">
                <a:tc>
                  <a:txBody>
                    <a:bodyPr/>
                    <a:lstStyle/>
                    <a:p>
                      <a:r>
                        <a:rPr lang="pl-PL" dirty="0" smtClean="0"/>
                        <a:t>liczby wymiarowe</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dirty="0" smtClean="0"/>
                        <a:t>- Wielkość</a:t>
                      </a:r>
                      <a:r>
                        <a:rPr lang="pl-PL" baseline="0" dirty="0" smtClean="0"/>
                        <a:t> podawanych wymiarów</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27" name="Obraz 26" descr="oznaczenia.jpg"/>
          <p:cNvPicPr>
            <a:picLocks noChangeAspect="1"/>
          </p:cNvPicPr>
          <p:nvPr/>
        </p:nvPicPr>
        <p:blipFill>
          <a:blip r:embed="rId3">
            <a:duotone>
              <a:prstClr val="black"/>
              <a:schemeClr val="bg2">
                <a:tint val="45000"/>
                <a:satMod val="400000"/>
              </a:schemeClr>
            </a:duotone>
          </a:blip>
          <a:stretch>
            <a:fillRect/>
          </a:stretch>
        </p:blipFill>
        <p:spPr>
          <a:xfrm>
            <a:off x="2714612" y="1785926"/>
            <a:ext cx="3429024" cy="5072074"/>
          </a:xfrm>
          <a:prstGeom prst="rect">
            <a:avLst/>
          </a:prstGeom>
        </p:spPr>
      </p:pic>
      <p:sp>
        <p:nvSpPr>
          <p:cNvPr id="32" name="pole tekstowe 31"/>
          <p:cNvSpPr txBox="1"/>
          <p:nvPr/>
        </p:nvSpPr>
        <p:spPr>
          <a:xfrm>
            <a:off x="7858148" y="1071546"/>
            <a:ext cx="2071702" cy="461665"/>
          </a:xfrm>
          <a:prstGeom prst="rect">
            <a:avLst/>
          </a:prstGeom>
          <a:noFill/>
        </p:spPr>
        <p:txBody>
          <a:bodyPr wrap="square" rtlCol="0">
            <a:spAutoFit/>
          </a:bodyPr>
          <a:lstStyle/>
          <a:p>
            <a:r>
              <a:rPr lang="pl-PL" sz="2400" dirty="0" smtClean="0">
                <a:hlinkClick r:id="rId4"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rys tech1.jpg"/>
          <p:cNvPicPr>
            <a:picLocks noChangeAspect="1"/>
          </p:cNvPicPr>
          <p:nvPr/>
        </p:nvPicPr>
        <p:blipFill>
          <a:blip r:embed="rId2"/>
          <a:stretch>
            <a:fillRect/>
          </a:stretch>
        </p:blipFill>
        <p:spPr>
          <a:xfrm>
            <a:off x="0" y="-1"/>
            <a:ext cx="9144000" cy="6867625"/>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normAutofit fontScale="90000"/>
          </a:bodyPr>
          <a:lstStyle/>
          <a:p>
            <a:r>
              <a:rPr lang="pl-PL" b="1" dirty="0" smtClean="0">
                <a:latin typeface="Bernard MT Condensed" pitchFamily="18" charset="0"/>
              </a:rPr>
              <a:t>PODSTAWOWE  ZASADY  WYMIAROWANIA</a:t>
            </a:r>
            <a:endParaRPr lang="pl-PL" b="1" dirty="0">
              <a:latin typeface="Bernard MT Condensed" pitchFamily="18" charset="0"/>
            </a:endParaRPr>
          </a:p>
        </p:txBody>
      </p:sp>
      <p:sp>
        <p:nvSpPr>
          <p:cNvPr id="3" name="Symbol zastępczy zawartości 2"/>
          <p:cNvSpPr>
            <a:spLocks noGrp="1"/>
          </p:cNvSpPr>
          <p:nvPr>
            <p:ph idx="1"/>
          </p:nvPr>
        </p:nvSpPr>
        <p:spPr/>
        <p:txBody>
          <a:bodyPr/>
          <a:lstStyle/>
          <a:p>
            <a:r>
              <a:rPr lang="pl-PL" dirty="0" smtClean="0">
                <a:hlinkClick r:id="rId3" action="ppaction://hlinksldjump"/>
              </a:rPr>
              <a:t>Zasada wymiarów koniecznych</a:t>
            </a:r>
            <a:endParaRPr lang="pl-PL" dirty="0" smtClean="0"/>
          </a:p>
          <a:p>
            <a:r>
              <a:rPr lang="pl-PL" dirty="0" smtClean="0">
                <a:hlinkClick r:id="rId4" action="ppaction://hlinksldjump"/>
              </a:rPr>
              <a:t>Zasada wymiarów oczywistych</a:t>
            </a:r>
            <a:endParaRPr lang="pl-PL" dirty="0" smtClean="0"/>
          </a:p>
          <a:p>
            <a:r>
              <a:rPr lang="pl-PL" dirty="0" smtClean="0">
                <a:hlinkClick r:id="rId5" action="ppaction://hlinksldjump"/>
              </a:rPr>
              <a:t>Zasada niepowtarzania wymiarów</a:t>
            </a:r>
            <a:endParaRPr lang="pl-PL" dirty="0" smtClean="0"/>
          </a:p>
          <a:p>
            <a:r>
              <a:rPr lang="pl-PL" dirty="0" smtClean="0">
                <a:hlinkClick r:id="rId6" action="ppaction://hlinksldjump"/>
              </a:rPr>
              <a:t>Zasada zamykania łańcucha wymiarowego</a:t>
            </a:r>
            <a:endParaRPr lang="pl-PL" dirty="0" smtClean="0"/>
          </a:p>
        </p:txBody>
      </p:sp>
      <p:sp>
        <p:nvSpPr>
          <p:cNvPr id="4" name="pole tekstowe 3"/>
          <p:cNvSpPr txBox="1"/>
          <p:nvPr/>
        </p:nvSpPr>
        <p:spPr>
          <a:xfrm>
            <a:off x="7429520" y="6143644"/>
            <a:ext cx="1714480" cy="461665"/>
          </a:xfrm>
          <a:prstGeom prst="rect">
            <a:avLst/>
          </a:prstGeom>
          <a:noFill/>
        </p:spPr>
        <p:txBody>
          <a:bodyPr wrap="square" rtlCol="0">
            <a:spAutoFit/>
          </a:bodyPr>
          <a:lstStyle/>
          <a:p>
            <a:pPr>
              <a:buFont typeface="Arial" pitchFamily="34" charset="0"/>
              <a:buChar char="•"/>
            </a:pPr>
            <a:r>
              <a:rPr lang="pl-PL" sz="2400" dirty="0" smtClean="0">
                <a:hlinkClick r:id="rId7"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descr="rys tech2.jpg"/>
          <p:cNvPicPr>
            <a:picLocks noChangeAspect="1"/>
          </p:cNvPicPr>
          <p:nvPr/>
        </p:nvPicPr>
        <p:blipFill>
          <a:blip r:embed="rId2"/>
          <a:stretch>
            <a:fillRect/>
          </a:stretch>
        </p:blipFill>
        <p:spPr>
          <a:xfrm>
            <a:off x="0" y="0"/>
            <a:ext cx="9144000" cy="684055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lstStyle/>
          <a:p>
            <a:r>
              <a:rPr lang="pl-PL" b="1" dirty="0" smtClean="0">
                <a:latin typeface="Bernard MT Condensed" pitchFamily="18" charset="0"/>
              </a:rPr>
              <a:t>ZASADA WYMIARÓW KONIECZNYCH</a:t>
            </a:r>
            <a:endParaRPr lang="pl-PL" b="1" dirty="0">
              <a:latin typeface="Bernard MT Condensed" pitchFamily="18" charset="0"/>
            </a:endParaRPr>
          </a:p>
        </p:txBody>
      </p:sp>
      <p:sp>
        <p:nvSpPr>
          <p:cNvPr id="3" name="Symbol zastępczy zawartości 2"/>
          <p:cNvSpPr>
            <a:spLocks noGrp="1"/>
          </p:cNvSpPr>
          <p:nvPr>
            <p:ph idx="1"/>
          </p:nvPr>
        </p:nvSpPr>
        <p:spPr/>
        <p:txBody>
          <a:bodyPr/>
          <a:lstStyle/>
          <a:p>
            <a:pPr>
              <a:buNone/>
            </a:pPr>
            <a:r>
              <a:rPr lang="pl-PL" dirty="0" smtClean="0"/>
              <a:t>Polega na podaniu najważniejszych wymiarów a dokładnie wymiarów gabarytowych. Np.:</a:t>
            </a:r>
            <a:endParaRPr lang="pl-PL" dirty="0"/>
          </a:p>
        </p:txBody>
      </p:sp>
      <p:pic>
        <p:nvPicPr>
          <p:cNvPr id="4" name="Obraz 3" descr="1 zas..jpg"/>
          <p:cNvPicPr>
            <a:picLocks noChangeAspect="1"/>
          </p:cNvPicPr>
          <p:nvPr/>
        </p:nvPicPr>
        <p:blipFill>
          <a:blip r:embed="rId3"/>
          <a:stretch>
            <a:fillRect/>
          </a:stretch>
        </p:blipFill>
        <p:spPr>
          <a:xfrm>
            <a:off x="1071538" y="2500306"/>
            <a:ext cx="5742842" cy="402228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pole tekstowe 5"/>
          <p:cNvSpPr txBox="1"/>
          <p:nvPr/>
        </p:nvSpPr>
        <p:spPr>
          <a:xfrm>
            <a:off x="7429520" y="6143644"/>
            <a:ext cx="1714480" cy="461665"/>
          </a:xfrm>
          <a:prstGeom prst="rect">
            <a:avLst/>
          </a:prstGeom>
          <a:noFill/>
        </p:spPr>
        <p:txBody>
          <a:bodyPr wrap="square" rtlCol="0">
            <a:spAutoFit/>
          </a:bodyPr>
          <a:lstStyle/>
          <a:p>
            <a:pPr>
              <a:buFont typeface="Arial" pitchFamily="34" charset="0"/>
              <a:buChar char="•"/>
            </a:pPr>
            <a:r>
              <a:rPr lang="pl-PL" sz="2400" dirty="0" smtClean="0">
                <a:hlinkClick r:id="rId4"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descr="rys tech3fd.jpg"/>
          <p:cNvPicPr>
            <a:picLocks noChangeAspect="1"/>
          </p:cNvPicPr>
          <p:nvPr/>
        </p:nvPicPr>
        <p:blipFill>
          <a:blip r:embed="rId2"/>
          <a:stretch>
            <a:fillRect/>
          </a:stretch>
        </p:blipFill>
        <p:spPr>
          <a:xfrm>
            <a:off x="0" y="0"/>
            <a:ext cx="9144000" cy="685800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normAutofit/>
          </a:bodyPr>
          <a:lstStyle/>
          <a:p>
            <a:r>
              <a:rPr lang="pl-PL" dirty="0" smtClean="0">
                <a:latin typeface="Bernard MT Condensed" pitchFamily="18" charset="0"/>
              </a:rPr>
              <a:t>ZASADA WYMIARÓW OCZYWISTYCH</a:t>
            </a:r>
            <a:endParaRPr lang="pl-PL" dirty="0">
              <a:latin typeface="Bernard MT Condensed" pitchFamily="18" charset="0"/>
            </a:endParaRPr>
          </a:p>
        </p:txBody>
      </p:sp>
      <p:sp>
        <p:nvSpPr>
          <p:cNvPr id="3" name="Symbol zastępczy zawartości 2"/>
          <p:cNvSpPr>
            <a:spLocks noGrp="1"/>
          </p:cNvSpPr>
          <p:nvPr>
            <p:ph idx="1"/>
          </p:nvPr>
        </p:nvSpPr>
        <p:spPr/>
        <p:txBody>
          <a:bodyPr/>
          <a:lstStyle/>
          <a:p>
            <a:pPr>
              <a:buNone/>
            </a:pPr>
            <a:r>
              <a:rPr lang="pl-PL" dirty="0" smtClean="0"/>
              <a:t>Polega na nie podawaniu wymiarów które są przyjęte za wymiary pewne. Np.:</a:t>
            </a:r>
            <a:br>
              <a:rPr lang="pl-PL" dirty="0" smtClean="0"/>
            </a:br>
            <a:endParaRPr lang="pl-PL" dirty="0"/>
          </a:p>
        </p:txBody>
      </p:sp>
      <p:pic>
        <p:nvPicPr>
          <p:cNvPr id="4" name="Obraz 3" descr="2 zas..jpg"/>
          <p:cNvPicPr>
            <a:picLocks noChangeAspect="1"/>
          </p:cNvPicPr>
          <p:nvPr/>
        </p:nvPicPr>
        <p:blipFill>
          <a:blip r:embed="rId3"/>
          <a:stretch>
            <a:fillRect/>
          </a:stretch>
        </p:blipFill>
        <p:spPr>
          <a:xfrm>
            <a:off x="1071538" y="2643182"/>
            <a:ext cx="6110093" cy="392909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pole tekstowe 5"/>
          <p:cNvSpPr txBox="1"/>
          <p:nvPr/>
        </p:nvSpPr>
        <p:spPr>
          <a:xfrm>
            <a:off x="7429520" y="6143644"/>
            <a:ext cx="1714480" cy="461665"/>
          </a:xfrm>
          <a:prstGeom prst="rect">
            <a:avLst/>
          </a:prstGeom>
          <a:noFill/>
        </p:spPr>
        <p:txBody>
          <a:bodyPr wrap="square" rtlCol="0">
            <a:spAutoFit/>
          </a:bodyPr>
          <a:lstStyle/>
          <a:p>
            <a:pPr>
              <a:buFont typeface="Arial" pitchFamily="34" charset="0"/>
              <a:buChar char="•"/>
            </a:pPr>
            <a:r>
              <a:rPr lang="pl-PL" sz="2400" dirty="0" smtClean="0">
                <a:hlinkClick r:id="rId4"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descr="rys tech1.jpg"/>
          <p:cNvPicPr>
            <a:picLocks noChangeAspect="1"/>
          </p:cNvPicPr>
          <p:nvPr/>
        </p:nvPicPr>
        <p:blipFill>
          <a:blip r:embed="rId2"/>
          <a:stretch>
            <a:fillRect/>
          </a:stretch>
        </p:blipFill>
        <p:spPr>
          <a:xfrm>
            <a:off x="0" y="-1"/>
            <a:ext cx="9144000" cy="6867625"/>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normAutofit/>
          </a:bodyPr>
          <a:lstStyle/>
          <a:p>
            <a:r>
              <a:rPr lang="pl-PL" dirty="0" smtClean="0">
                <a:latin typeface="Bernard MT Condensed" pitchFamily="18" charset="0"/>
              </a:rPr>
              <a:t>ZASADA NIEPOWTARZANIA WYMIARÓW</a:t>
            </a:r>
            <a:endParaRPr lang="pl-PL" dirty="0">
              <a:latin typeface="Bernard MT Condensed" pitchFamily="18" charset="0"/>
            </a:endParaRPr>
          </a:p>
        </p:txBody>
      </p:sp>
      <p:sp>
        <p:nvSpPr>
          <p:cNvPr id="3" name="Symbol zastępczy zawartości 2"/>
          <p:cNvSpPr>
            <a:spLocks noGrp="1"/>
          </p:cNvSpPr>
          <p:nvPr>
            <p:ph idx="1"/>
          </p:nvPr>
        </p:nvSpPr>
        <p:spPr/>
        <p:txBody>
          <a:bodyPr/>
          <a:lstStyle/>
          <a:p>
            <a:pPr>
              <a:buNone/>
            </a:pPr>
            <a:r>
              <a:rPr lang="pl-PL" dirty="0" smtClean="0"/>
              <a:t>Polega na nie podawaniu tych samych wymiarów, które są na rysunku przedmiotu i jego rzucie. Np.:</a:t>
            </a:r>
            <a:endParaRPr lang="pl-PL" dirty="0"/>
          </a:p>
        </p:txBody>
      </p:sp>
      <p:pic>
        <p:nvPicPr>
          <p:cNvPr id="5" name="Obraz 4" descr="3 zas..jpg"/>
          <p:cNvPicPr>
            <a:picLocks noChangeAspect="1"/>
          </p:cNvPicPr>
          <p:nvPr/>
        </p:nvPicPr>
        <p:blipFill>
          <a:blip r:embed="rId3"/>
          <a:stretch>
            <a:fillRect/>
          </a:stretch>
        </p:blipFill>
        <p:spPr>
          <a:xfrm>
            <a:off x="2857488" y="2571744"/>
            <a:ext cx="3857652" cy="431265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pole tekstowe 5">
            <a:hlinkClick r:id="rId4" action="ppaction://hlinksldjump"/>
          </p:cNvPr>
          <p:cNvSpPr txBox="1"/>
          <p:nvPr/>
        </p:nvSpPr>
        <p:spPr>
          <a:xfrm>
            <a:off x="7572396" y="6143644"/>
            <a:ext cx="1571604" cy="461665"/>
          </a:xfrm>
          <a:prstGeom prst="rect">
            <a:avLst/>
          </a:prstGeom>
          <a:noFill/>
        </p:spPr>
        <p:txBody>
          <a:bodyPr wrap="square" rtlCol="0">
            <a:spAutoFit/>
          </a:bodyPr>
          <a:lstStyle/>
          <a:p>
            <a:pPr>
              <a:buFont typeface="Arial" pitchFamily="34" charset="0"/>
              <a:buChar char="•"/>
            </a:pPr>
            <a:r>
              <a:rPr lang="pl-PL" sz="2400" dirty="0" smtClean="0">
                <a:hlinkClick r:id="rId4"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descr="rys tech2.jpg"/>
          <p:cNvPicPr>
            <a:picLocks noChangeAspect="1"/>
          </p:cNvPicPr>
          <p:nvPr/>
        </p:nvPicPr>
        <p:blipFill>
          <a:blip r:embed="rId2"/>
          <a:stretch>
            <a:fillRect/>
          </a:stretch>
        </p:blipFill>
        <p:spPr>
          <a:xfrm>
            <a:off x="0" y="0"/>
            <a:ext cx="9144000" cy="684055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normAutofit fontScale="90000"/>
          </a:bodyPr>
          <a:lstStyle/>
          <a:p>
            <a:r>
              <a:rPr lang="pl-PL" dirty="0" smtClean="0">
                <a:latin typeface="Bernard MT Condensed" pitchFamily="18" charset="0"/>
              </a:rPr>
              <a:t>ZASADA NIE ZAMYKANIA LANCUCHA WYMIAROWEGO</a:t>
            </a:r>
            <a:endParaRPr lang="pl-PL" dirty="0">
              <a:latin typeface="Bernard MT Condensed" pitchFamily="18" charset="0"/>
            </a:endParaRPr>
          </a:p>
        </p:txBody>
      </p:sp>
      <p:sp>
        <p:nvSpPr>
          <p:cNvPr id="3" name="Symbol zastępczy zawartości 2"/>
          <p:cNvSpPr>
            <a:spLocks noGrp="1"/>
          </p:cNvSpPr>
          <p:nvPr>
            <p:ph idx="1"/>
          </p:nvPr>
        </p:nvSpPr>
        <p:spPr/>
        <p:txBody>
          <a:bodyPr/>
          <a:lstStyle/>
          <a:p>
            <a:pPr>
              <a:buNone/>
            </a:pPr>
            <a:r>
              <a:rPr lang="pl-PL" dirty="0" smtClean="0"/>
              <a:t>Wymaga pominięcia wymiaru który można obliczyć z pozostałych wymiarów. Np.:</a:t>
            </a:r>
            <a:br>
              <a:rPr lang="pl-PL" dirty="0" smtClean="0"/>
            </a:br>
            <a:endParaRPr lang="pl-PL" dirty="0"/>
          </a:p>
        </p:txBody>
      </p:sp>
      <p:pic>
        <p:nvPicPr>
          <p:cNvPr id="8" name="Obraz 7" descr="3 zas..jpg"/>
          <p:cNvPicPr>
            <a:picLocks noChangeAspect="1"/>
          </p:cNvPicPr>
          <p:nvPr/>
        </p:nvPicPr>
        <p:blipFill>
          <a:blip r:embed="rId3"/>
          <a:stretch>
            <a:fillRect/>
          </a:stretch>
        </p:blipFill>
        <p:spPr>
          <a:xfrm>
            <a:off x="2500298" y="2545343"/>
            <a:ext cx="3857652" cy="431265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9" name="pole tekstowe 8"/>
          <p:cNvSpPr txBox="1"/>
          <p:nvPr/>
        </p:nvSpPr>
        <p:spPr>
          <a:xfrm>
            <a:off x="7643834" y="6215082"/>
            <a:ext cx="1500166" cy="461665"/>
          </a:xfrm>
          <a:prstGeom prst="rect">
            <a:avLst/>
          </a:prstGeom>
          <a:noFill/>
        </p:spPr>
        <p:txBody>
          <a:bodyPr wrap="square" rtlCol="0">
            <a:spAutoFit/>
          </a:bodyPr>
          <a:lstStyle/>
          <a:p>
            <a:pPr>
              <a:buFont typeface="Arial" pitchFamily="34" charset="0"/>
              <a:buChar char="•"/>
            </a:pPr>
            <a:r>
              <a:rPr lang="pl-PL" sz="2400" dirty="0" smtClean="0">
                <a:hlinkClick r:id="rId4"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rys tech3fd.jpg"/>
          <p:cNvPicPr>
            <a:picLocks noChangeAspect="1"/>
          </p:cNvPicPr>
          <p:nvPr/>
        </p:nvPicPr>
        <p:blipFill>
          <a:blip r:embed="rId2"/>
          <a:stretch>
            <a:fillRect/>
          </a:stretch>
        </p:blipFill>
        <p:spPr>
          <a:xfrm>
            <a:off x="0" y="0"/>
            <a:ext cx="9144000" cy="685800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a:xfrm>
            <a:off x="0" y="285728"/>
            <a:ext cx="8229600" cy="1143000"/>
          </a:xfrm>
        </p:spPr>
        <p:txBody>
          <a:bodyPr/>
          <a:lstStyle/>
          <a:p>
            <a:r>
              <a:rPr lang="pl-PL" dirty="0" smtClean="0">
                <a:latin typeface="Bernard MT Condensed" pitchFamily="18" charset="0"/>
              </a:rPr>
              <a:t>PISMO TECHNICZNE PROSTE</a:t>
            </a:r>
            <a:endParaRPr lang="pl-PL" dirty="0">
              <a:latin typeface="Bernard MT Condensed" pitchFamily="18" charset="0"/>
            </a:endParaRPr>
          </a:p>
        </p:txBody>
      </p:sp>
      <p:sp>
        <p:nvSpPr>
          <p:cNvPr id="3" name="Symbol zastępczy zawartości 2"/>
          <p:cNvSpPr>
            <a:spLocks noGrp="1"/>
          </p:cNvSpPr>
          <p:nvPr>
            <p:ph idx="1"/>
          </p:nvPr>
        </p:nvSpPr>
        <p:spPr>
          <a:xfrm>
            <a:off x="0" y="1142984"/>
            <a:ext cx="8229600" cy="5429288"/>
          </a:xfrm>
        </p:spPr>
        <p:txBody>
          <a:bodyPr>
            <a:normAutofit fontScale="62500" lnSpcReduction="20000"/>
          </a:bodyPr>
          <a:lstStyle/>
          <a:p>
            <a:r>
              <a:rPr lang="pl-PL" dirty="0" smtClean="0"/>
              <a:t>To pismo stosowane do opisywania rysunków technicznych (projektów), służy ono do ujednolicenia opisu dokumentacji technicznej. Przez co czyni ja czytelną dla wszystkich. Parametry pisma technicznego, takie jak: kształt znaków, wielkość pisma, odstępy między znakami, nachylenie pisma, grubość linii są znormalizowane.</a:t>
            </a:r>
          </a:p>
          <a:p>
            <a:r>
              <a:rPr lang="pl-PL" dirty="0" smtClean="0"/>
              <a:t>Pisma techniczne mogą być wykonywane według normy polskiej lub innego kraju. Do polskich norm regulujących zasady dotyczące pisma technicznego należy norma: </a:t>
            </a:r>
            <a:r>
              <a:rPr lang="pl-PL" b="1" dirty="0" smtClean="0"/>
              <a:t>PN-ENISO 3098-0:2002 </a:t>
            </a:r>
            <a:endParaRPr lang="pl-PL" dirty="0" smtClean="0"/>
          </a:p>
          <a:p>
            <a:r>
              <a:rPr lang="pl-PL" b="1" dirty="0" smtClean="0"/>
              <a:t>Rodzaje pisma technicznego:</a:t>
            </a:r>
            <a:br>
              <a:rPr lang="pl-PL" b="1" dirty="0" smtClean="0"/>
            </a:br>
            <a:r>
              <a:rPr lang="pl-PL" dirty="0" smtClean="0"/>
              <a:t> </a:t>
            </a:r>
            <a:r>
              <a:rPr lang="pl-PL" b="1" dirty="0" smtClean="0"/>
              <a:t>-</a:t>
            </a:r>
            <a:r>
              <a:rPr lang="pl-PL" dirty="0" smtClean="0"/>
              <a:t> pismo </a:t>
            </a:r>
            <a:r>
              <a:rPr lang="pl-PL" b="1" dirty="0" smtClean="0"/>
              <a:t>rodzaju (typu) A</a:t>
            </a:r>
            <a:r>
              <a:rPr lang="pl-PL" dirty="0" smtClean="0"/>
              <a:t>, dla którego grubość d=1/14h (stosunek grubości do wysokości przedmiotu) lub d=(h/14),</a:t>
            </a:r>
          </a:p>
          <a:p>
            <a:pPr>
              <a:buNone/>
            </a:pPr>
            <a:r>
              <a:rPr lang="pl-PL" dirty="0" smtClean="0"/>
              <a:t>      </a:t>
            </a:r>
            <a:r>
              <a:rPr lang="pl-PL" b="1" dirty="0" smtClean="0"/>
              <a:t> - </a:t>
            </a:r>
            <a:r>
              <a:rPr lang="pl-PL" dirty="0" smtClean="0"/>
              <a:t>pismo </a:t>
            </a:r>
            <a:r>
              <a:rPr lang="pl-PL" b="1" dirty="0" smtClean="0"/>
              <a:t>rodzaju (typu) B</a:t>
            </a:r>
            <a:r>
              <a:rPr lang="pl-PL" dirty="0" smtClean="0"/>
              <a:t>, dla którego grubość d=1/10h lub d=(h/10).</a:t>
            </a:r>
          </a:p>
          <a:p>
            <a:r>
              <a:rPr lang="pl-PL" dirty="0" smtClean="0"/>
              <a:t>Gdzie:</a:t>
            </a:r>
            <a:br>
              <a:rPr lang="pl-PL" dirty="0" smtClean="0"/>
            </a:br>
            <a:r>
              <a:rPr lang="pl-PL" dirty="0" smtClean="0"/>
              <a:t>d - grubość linii pisma</a:t>
            </a:r>
            <a:br>
              <a:rPr lang="pl-PL" dirty="0" smtClean="0"/>
            </a:br>
            <a:r>
              <a:rPr lang="pl-PL" dirty="0" smtClean="0"/>
              <a:t>h - wysokość pisma</a:t>
            </a:r>
          </a:p>
          <a:p>
            <a:r>
              <a:rPr lang="pl-PL" dirty="0" smtClean="0"/>
              <a:t>Najczęściej wykorzystywanym w rysunku technicznym rodzajem pisma jest pismo rodzaju B.</a:t>
            </a:r>
          </a:p>
          <a:p>
            <a:r>
              <a:rPr lang="pl-PL" dirty="0" smtClean="0"/>
              <a:t>Dodatkowo każdy rodzaj pisma dzieli się na pismo: proste i pochyłe.</a:t>
            </a:r>
          </a:p>
          <a:p>
            <a:pPr>
              <a:buNone/>
            </a:pPr>
            <a:endParaRPr lang="pl-PL" dirty="0" smtClean="0"/>
          </a:p>
          <a:p>
            <a:endParaRPr lang="pl-PL" b="1" dirty="0"/>
          </a:p>
        </p:txBody>
      </p:sp>
      <p:sp>
        <p:nvSpPr>
          <p:cNvPr id="4" name="pole tekstowe 3"/>
          <p:cNvSpPr txBox="1"/>
          <p:nvPr/>
        </p:nvSpPr>
        <p:spPr>
          <a:xfrm>
            <a:off x="7572396" y="6357958"/>
            <a:ext cx="1357322" cy="461665"/>
          </a:xfrm>
          <a:prstGeom prst="rect">
            <a:avLst/>
          </a:prstGeom>
          <a:noFill/>
        </p:spPr>
        <p:txBody>
          <a:bodyPr wrap="square" rtlCol="0">
            <a:spAutoFit/>
          </a:bodyPr>
          <a:lstStyle/>
          <a:p>
            <a:pPr>
              <a:buFont typeface="Arial" pitchFamily="34" charset="0"/>
              <a:buChar char="•"/>
            </a:pPr>
            <a:r>
              <a:rPr lang="pl-PL" sz="2400" dirty="0" smtClean="0">
                <a:hlinkClick r:id="rId3"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az 8" descr="rys tech1.jpg"/>
          <p:cNvPicPr>
            <a:picLocks noChangeAspect="1"/>
          </p:cNvPicPr>
          <p:nvPr/>
        </p:nvPicPr>
        <p:blipFill>
          <a:blip r:embed="rId2"/>
          <a:stretch>
            <a:fillRect/>
          </a:stretch>
        </p:blipFill>
        <p:spPr>
          <a:xfrm>
            <a:off x="0" y="-1"/>
            <a:ext cx="9144000" cy="6867625"/>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normAutofit fontScale="90000"/>
          </a:bodyPr>
          <a:lstStyle/>
          <a:p>
            <a:r>
              <a:rPr lang="pl-PL" dirty="0" smtClean="0">
                <a:latin typeface="Bernard MT Condensed" pitchFamily="18" charset="0"/>
                <a:cs typeface="Arial" pitchFamily="34" charset="0"/>
              </a:rPr>
              <a:t>WIELKOSC PISMA TECHNICZNEGO</a:t>
            </a:r>
            <a:br>
              <a:rPr lang="pl-PL" dirty="0" smtClean="0">
                <a:latin typeface="Bernard MT Condensed" pitchFamily="18" charset="0"/>
                <a:cs typeface="Arial" pitchFamily="34" charset="0"/>
              </a:rPr>
            </a:br>
            <a:r>
              <a:rPr lang="pl-PL" dirty="0" smtClean="0">
                <a:latin typeface="Bernard MT Condensed" pitchFamily="18" charset="0"/>
                <a:cs typeface="Arial" pitchFamily="34" charset="0"/>
              </a:rPr>
              <a:t>( rodzaj B)</a:t>
            </a:r>
            <a:endParaRPr lang="pl-PL" dirty="0">
              <a:latin typeface="Bernard MT Condensed" pitchFamily="18" charset="0"/>
              <a:cs typeface="Arial" pitchFamily="34" charset="0"/>
            </a:endParaRPr>
          </a:p>
        </p:txBody>
      </p:sp>
      <p:pic>
        <p:nvPicPr>
          <p:cNvPr id="4" name="Symbol zastępczy zawartości 3" descr="wielkość.jpg"/>
          <p:cNvPicPr>
            <a:picLocks noGrp="1" noChangeAspect="1"/>
          </p:cNvPicPr>
          <p:nvPr>
            <p:ph idx="1"/>
          </p:nvPr>
        </p:nvPicPr>
        <p:blipFill>
          <a:blip r:embed="rId3"/>
          <a:stretch>
            <a:fillRect/>
          </a:stretch>
        </p:blipFill>
        <p:spPr>
          <a:xfrm>
            <a:off x="1071538" y="1500174"/>
            <a:ext cx="6929454" cy="3929090"/>
          </a:xfrm>
          <a:prstGeom prst="rect">
            <a:avLst/>
          </a:prstGeom>
          <a:ln>
            <a:noFill/>
          </a:ln>
          <a:effectLst>
            <a:outerShdw blurRad="190500" algn="tl" rotWithShape="0">
              <a:srgbClr val="000000">
                <a:alpha val="70000"/>
              </a:srgbClr>
            </a:outerShdw>
          </a:effectLst>
        </p:spPr>
      </p:pic>
      <p:pic>
        <p:nvPicPr>
          <p:cNvPr id="5" name="Obraz 4" descr="pism B.jpg"/>
          <p:cNvPicPr>
            <a:picLocks noChangeAspect="1"/>
          </p:cNvPicPr>
          <p:nvPr/>
        </p:nvPicPr>
        <p:blipFill>
          <a:blip r:embed="rId4"/>
          <a:stretch>
            <a:fillRect/>
          </a:stretch>
        </p:blipFill>
        <p:spPr>
          <a:xfrm>
            <a:off x="1571604" y="5500702"/>
            <a:ext cx="3571900" cy="1357298"/>
          </a:xfrm>
          <a:prstGeom prst="rect">
            <a:avLst/>
          </a:prstGeom>
        </p:spPr>
      </p:pic>
      <p:sp>
        <p:nvSpPr>
          <p:cNvPr id="7" name="pole tekstowe 6"/>
          <p:cNvSpPr txBox="1"/>
          <p:nvPr/>
        </p:nvSpPr>
        <p:spPr>
          <a:xfrm>
            <a:off x="0" y="5643578"/>
            <a:ext cx="1428760" cy="461665"/>
          </a:xfrm>
          <a:prstGeom prst="rect">
            <a:avLst/>
          </a:prstGeom>
          <a:noFill/>
        </p:spPr>
        <p:txBody>
          <a:bodyPr wrap="square" rtlCol="0">
            <a:spAutoFit/>
          </a:bodyPr>
          <a:lstStyle/>
          <a:p>
            <a:r>
              <a:rPr lang="pl-PL" sz="2400" b="1" dirty="0" smtClean="0"/>
              <a:t>Przykład :</a:t>
            </a:r>
            <a:endParaRPr lang="pl-PL" sz="2400" b="1" dirty="0"/>
          </a:p>
        </p:txBody>
      </p:sp>
      <p:sp>
        <p:nvSpPr>
          <p:cNvPr id="8" name="pole tekstowe 7"/>
          <p:cNvSpPr txBox="1"/>
          <p:nvPr/>
        </p:nvSpPr>
        <p:spPr>
          <a:xfrm>
            <a:off x="7715272" y="6072206"/>
            <a:ext cx="1785950" cy="461665"/>
          </a:xfrm>
          <a:prstGeom prst="rect">
            <a:avLst/>
          </a:prstGeom>
          <a:noFill/>
        </p:spPr>
        <p:txBody>
          <a:bodyPr wrap="square" rtlCol="0">
            <a:spAutoFit/>
          </a:bodyPr>
          <a:lstStyle/>
          <a:p>
            <a:pPr>
              <a:buFont typeface="Arial" pitchFamily="34" charset="0"/>
              <a:buChar char="•"/>
            </a:pPr>
            <a:r>
              <a:rPr lang="pl-PL" sz="2400" dirty="0" smtClean="0">
                <a:hlinkClick r:id="rId5" action="ppaction://hlinksldjump"/>
              </a:rPr>
              <a:t>powrót</a:t>
            </a:r>
            <a:endParaRPr lang="pl-PL" dirty="0"/>
          </a:p>
        </p:txBody>
      </p:sp>
    </p:spTree>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rys tech2.jpg"/>
          <p:cNvPicPr>
            <a:picLocks noChangeAspect="1"/>
          </p:cNvPicPr>
          <p:nvPr/>
        </p:nvPicPr>
        <p:blipFill>
          <a:blip r:embed="rId2"/>
          <a:stretch>
            <a:fillRect/>
          </a:stretch>
        </p:blipFill>
        <p:spPr>
          <a:xfrm>
            <a:off x="0" y="0"/>
            <a:ext cx="9144000" cy="684055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lstStyle/>
          <a:p>
            <a:r>
              <a:rPr lang="pl-PL" dirty="0" smtClean="0">
                <a:latin typeface="Bernard MT Condensed" pitchFamily="18" charset="0"/>
              </a:rPr>
              <a:t>RZUTOWANIE   PROSTOKATNE</a:t>
            </a:r>
            <a:endParaRPr lang="pl-PL" dirty="0">
              <a:latin typeface="Bernard MT Condensed" pitchFamily="18" charset="0"/>
            </a:endParaRPr>
          </a:p>
        </p:txBody>
      </p:sp>
      <p:sp>
        <p:nvSpPr>
          <p:cNvPr id="3" name="Symbol zastępczy zawartości 2"/>
          <p:cNvSpPr>
            <a:spLocks noGrp="1"/>
          </p:cNvSpPr>
          <p:nvPr>
            <p:ph idx="1"/>
          </p:nvPr>
        </p:nvSpPr>
        <p:spPr/>
        <p:txBody>
          <a:bodyPr>
            <a:normAutofit fontScale="25000" lnSpcReduction="20000"/>
          </a:bodyPr>
          <a:lstStyle/>
          <a:p>
            <a:r>
              <a:rPr lang="pl-PL" sz="8600" b="1" dirty="0" smtClean="0"/>
              <a:t>Rzutowanie prostokątne </a:t>
            </a:r>
            <a:r>
              <a:rPr lang="pl-PL" sz="8600" dirty="0" smtClean="0"/>
              <a:t>– to przedstawianie przedmiotu w rzutach.:</a:t>
            </a:r>
          </a:p>
          <a:p>
            <a:pPr>
              <a:buFont typeface="Wingdings" pitchFamily="2" charset="2"/>
              <a:buChar char="Ø"/>
            </a:pPr>
            <a:r>
              <a:rPr lang="pl-PL" sz="8600" dirty="0" smtClean="0"/>
              <a:t>rzut główny (widok z przodu)</a:t>
            </a:r>
          </a:p>
          <a:p>
            <a:pPr>
              <a:buFont typeface="Wingdings" pitchFamily="2" charset="2"/>
              <a:buChar char="Ø"/>
            </a:pPr>
            <a:r>
              <a:rPr lang="pl-PL" sz="8600" dirty="0" smtClean="0"/>
              <a:t>rzut boczny (widok z boku)</a:t>
            </a:r>
          </a:p>
          <a:p>
            <a:pPr>
              <a:buFont typeface="Wingdings" pitchFamily="2" charset="2"/>
              <a:buChar char="Ø"/>
            </a:pPr>
            <a:r>
              <a:rPr lang="pl-PL" sz="8600" dirty="0" smtClean="0"/>
              <a:t>rzut z góry ( widok z góry)</a:t>
            </a:r>
          </a:p>
          <a:p>
            <a:pPr>
              <a:buNone/>
            </a:pPr>
            <a:r>
              <a:rPr lang="pl-PL" sz="8600" dirty="0" smtClean="0"/>
              <a:t>Na jednej płaszczyźnie zwanej rzutem.</a:t>
            </a:r>
          </a:p>
          <a:p>
            <a:endParaRPr lang="pl-PL" sz="8600" b="1" dirty="0" smtClean="0"/>
          </a:p>
          <a:p>
            <a:r>
              <a:rPr lang="pl-PL" sz="8600" b="1" dirty="0" smtClean="0"/>
              <a:t>Zasady rzutowania</a:t>
            </a:r>
            <a:r>
              <a:rPr lang="pl-PL" sz="8600" dirty="0" smtClean="0"/>
              <a:t>: </a:t>
            </a:r>
          </a:p>
          <a:p>
            <a:pPr>
              <a:buFont typeface="Wingdings" pitchFamily="2" charset="2"/>
              <a:buChar char="ü"/>
            </a:pPr>
            <a:r>
              <a:rPr lang="pl-PL" sz="8600" dirty="0" smtClean="0"/>
              <a:t>Przedmiot ustawić równolegle do rzutni. </a:t>
            </a:r>
          </a:p>
          <a:p>
            <a:pPr>
              <a:buFont typeface="Wingdings" pitchFamily="2" charset="2"/>
              <a:buChar char="ü"/>
            </a:pPr>
            <a:r>
              <a:rPr lang="pl-PL" sz="8600" dirty="0" smtClean="0"/>
              <a:t>Patrzeć na przedmiot prostopadle do płaszczyzny rzutni.</a:t>
            </a:r>
          </a:p>
          <a:p>
            <a:pPr>
              <a:buFont typeface="Wingdings" pitchFamily="2" charset="2"/>
              <a:buChar char="ü"/>
            </a:pPr>
            <a:r>
              <a:rPr lang="pl-PL" sz="8600" dirty="0" smtClean="0"/>
              <a:t>Z każdego widocznego punktu prowadzi się linię prostopadłą do rzutni.</a:t>
            </a:r>
          </a:p>
          <a:p>
            <a:pPr>
              <a:buFont typeface="Wingdings" pitchFamily="2" charset="2"/>
              <a:buChar char="ü"/>
            </a:pPr>
            <a:r>
              <a:rPr lang="pl-PL" sz="8600" dirty="0" smtClean="0"/>
              <a:t>Punkty przecięcia linii z rzutnią połączyć z odpowiednimi odcinkami. </a:t>
            </a:r>
          </a:p>
          <a:p>
            <a:pPr>
              <a:buFont typeface="Wingdings" pitchFamily="2" charset="2"/>
              <a:buChar char="ü"/>
            </a:pPr>
            <a:endParaRPr lang="pl-PL" dirty="0" smtClean="0"/>
          </a:p>
          <a:p>
            <a:pPr>
              <a:buFont typeface="Wingdings" pitchFamily="2" charset="2"/>
              <a:buChar char="Ø"/>
            </a:pPr>
            <a:endParaRPr lang="pl-PL" dirty="0" smtClean="0"/>
          </a:p>
          <a:p>
            <a:pPr>
              <a:buNone/>
            </a:pPr>
            <a:r>
              <a:rPr lang="pl-PL" dirty="0" smtClean="0"/>
              <a:t/>
            </a:r>
            <a:br>
              <a:rPr lang="pl-PL" dirty="0" smtClean="0"/>
            </a:br>
            <a:r>
              <a:rPr lang="pl-PL" dirty="0" smtClean="0"/>
              <a:t/>
            </a:r>
            <a:br>
              <a:rPr lang="pl-PL" dirty="0" smtClean="0"/>
            </a:br>
            <a:endParaRPr lang="pl-PL" dirty="0"/>
          </a:p>
        </p:txBody>
      </p:sp>
      <p:sp>
        <p:nvSpPr>
          <p:cNvPr id="4" name="pole tekstowe 3"/>
          <p:cNvSpPr txBox="1"/>
          <p:nvPr/>
        </p:nvSpPr>
        <p:spPr>
          <a:xfrm>
            <a:off x="7572396" y="6072206"/>
            <a:ext cx="1285884" cy="461665"/>
          </a:xfrm>
          <a:prstGeom prst="rect">
            <a:avLst/>
          </a:prstGeom>
          <a:noFill/>
        </p:spPr>
        <p:txBody>
          <a:bodyPr wrap="square" rtlCol="0">
            <a:spAutoFit/>
          </a:bodyPr>
          <a:lstStyle/>
          <a:p>
            <a:pPr>
              <a:buFont typeface="Arial" pitchFamily="34" charset="0"/>
              <a:buChar char="•"/>
            </a:pPr>
            <a:r>
              <a:rPr lang="pl-PL" sz="2400" dirty="0" smtClean="0">
                <a:hlinkClick r:id="rId3" action="ppaction://hlinksldjump"/>
              </a:rPr>
              <a:t>dalej</a:t>
            </a:r>
            <a:endParaRPr lang="pl-PL" sz="2400" dirty="0"/>
          </a:p>
        </p:txBody>
      </p:sp>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rys tech1.jpg"/>
          <p:cNvPicPr>
            <a:picLocks noChangeAspect="1"/>
          </p:cNvPicPr>
          <p:nvPr/>
        </p:nvPicPr>
        <p:blipFill>
          <a:blip r:embed="rId3">
            <a:duotone>
              <a:prstClr val="black"/>
              <a:schemeClr val="bg1">
                <a:tint val="45000"/>
                <a:satMod val="400000"/>
              </a:schemeClr>
            </a:duotone>
          </a:blip>
          <a:stretch>
            <a:fillRect/>
          </a:stretch>
        </p:blipFill>
        <p:spPr>
          <a:xfrm>
            <a:off x="0" y="-1"/>
            <a:ext cx="9144000" cy="6858001"/>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normAutofit/>
          </a:bodyPr>
          <a:lstStyle/>
          <a:p>
            <a:r>
              <a:rPr lang="pl-PL" sz="4800" dirty="0" smtClean="0">
                <a:latin typeface="Bernard MT Condensed" pitchFamily="18" charset="0"/>
              </a:rPr>
              <a:t>RYSUNEK TECHNICZNY</a:t>
            </a:r>
            <a:endParaRPr lang="pl-PL" sz="4800" dirty="0">
              <a:latin typeface="Bernard MT Condensed" pitchFamily="18" charset="0"/>
            </a:endParaRPr>
          </a:p>
        </p:txBody>
      </p:sp>
      <p:sp>
        <p:nvSpPr>
          <p:cNvPr id="3" name="Symbol zastępczy zawartości 2"/>
          <p:cNvSpPr>
            <a:spLocks noGrp="1"/>
          </p:cNvSpPr>
          <p:nvPr>
            <p:ph idx="1"/>
          </p:nvPr>
        </p:nvSpPr>
        <p:spPr/>
        <p:txBody>
          <a:bodyPr/>
          <a:lstStyle/>
          <a:p>
            <a:r>
              <a:rPr lang="pl-PL" dirty="0" smtClean="0">
                <a:hlinkClick r:id="rId4" action="ppaction://hlinksldjump"/>
              </a:rPr>
              <a:t>Definicja</a:t>
            </a:r>
            <a:endParaRPr lang="pl-PL" dirty="0" smtClean="0"/>
          </a:p>
          <a:p>
            <a:r>
              <a:rPr lang="pl-PL" dirty="0" smtClean="0">
                <a:hlinkClick r:id="rId5" action="ppaction://hlinksldjump"/>
              </a:rPr>
              <a:t>Odmiany rysunku technicznego</a:t>
            </a:r>
            <a:endParaRPr lang="pl-PL" dirty="0" smtClean="0"/>
          </a:p>
          <a:p>
            <a:r>
              <a:rPr lang="pl-PL" dirty="0" smtClean="0">
                <a:hlinkClick r:id="rId6" action="ppaction://hlinksldjump"/>
              </a:rPr>
              <a:t>Normy</a:t>
            </a:r>
            <a:endParaRPr lang="pl-PL" dirty="0" smtClean="0"/>
          </a:p>
          <a:p>
            <a:r>
              <a:rPr lang="pl-PL" dirty="0" smtClean="0">
                <a:hlinkClick r:id="rId7" action="ppaction://hlinksldjump"/>
              </a:rPr>
              <a:t>Wymiarowanie figur płaskich</a:t>
            </a:r>
            <a:endParaRPr lang="pl-PL" dirty="0" smtClean="0"/>
          </a:p>
          <a:p>
            <a:r>
              <a:rPr lang="pl-PL" dirty="0" smtClean="0">
                <a:hlinkClick r:id="rId8" action="ppaction://hlinksldjump"/>
              </a:rPr>
              <a:t>Rzutowanie prostokątne</a:t>
            </a:r>
            <a:endParaRPr lang="pl-PL" dirty="0" smtClean="0"/>
          </a:p>
          <a:p>
            <a:pPr>
              <a:buNone/>
            </a:pPr>
            <a:endParaRPr lang="pl-PL" dirty="0" smtClean="0"/>
          </a:p>
        </p:txBody>
      </p:sp>
    </p:spTree>
  </p:cSld>
  <p:clrMapOvr>
    <a:masterClrMapping/>
  </p:clrMapOvr>
  <p:transition>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rzut. prost.jpg"/>
          <p:cNvPicPr>
            <a:picLocks noGrp="1" noChangeAspect="1"/>
          </p:cNvPicPr>
          <p:nvPr>
            <p:ph idx="1"/>
          </p:nvPr>
        </p:nvPicPr>
        <p:blipFill>
          <a:blip r:embed="rId2"/>
          <a:stretch>
            <a:fillRect/>
          </a:stretch>
        </p:blipFill>
        <p:spPr>
          <a:xfrm>
            <a:off x="1285852" y="214290"/>
            <a:ext cx="6500858" cy="4357694"/>
          </a:xfrm>
          <a:prstGeom prst="rect">
            <a:avLst/>
          </a:prstGeom>
          <a:ln>
            <a:noFill/>
          </a:ln>
          <a:effectLst>
            <a:softEdge rad="112500"/>
          </a:effectLst>
        </p:spPr>
      </p:pic>
      <p:sp>
        <p:nvSpPr>
          <p:cNvPr id="5" name="Prostokąt 4"/>
          <p:cNvSpPr/>
          <p:nvPr/>
        </p:nvSpPr>
        <p:spPr>
          <a:xfrm>
            <a:off x="0" y="4549676"/>
            <a:ext cx="9144000" cy="2308324"/>
          </a:xfrm>
          <a:prstGeom prst="rect">
            <a:avLst/>
          </a:prstGeom>
        </p:spPr>
        <p:txBody>
          <a:bodyPr wrap="square">
            <a:spAutoFit/>
          </a:bodyPr>
          <a:lstStyle/>
          <a:p>
            <a:pPr>
              <a:buFont typeface="Arial" pitchFamily="34" charset="0"/>
              <a:buChar char="•"/>
            </a:pPr>
            <a:r>
              <a:rPr lang="pl-PL" b="1" dirty="0" smtClean="0"/>
              <a:t>Ważne wskazówki.</a:t>
            </a:r>
          </a:p>
          <a:p>
            <a:pPr>
              <a:buFont typeface="Arial" pitchFamily="34" charset="0"/>
              <a:buChar char="•"/>
            </a:pPr>
            <a:r>
              <a:rPr lang="pl-PL" dirty="0" smtClean="0"/>
              <a:t>Rysując poszczególne rzuty na arkuszu należy pamiętać, że po ich wzajemnym ułożeniu względem siebie rozpoznajemy który z rzutów jest rzutem głównym, który bocznym a który z góry. Wobec tego nie jest obojętne w którym miejscu narysujemy kolejne rzuty. </a:t>
            </a:r>
          </a:p>
          <a:p>
            <a:pPr>
              <a:buFont typeface="Arial" pitchFamily="34" charset="0"/>
              <a:buChar char="•"/>
            </a:pPr>
            <a:r>
              <a:rPr lang="pl-PL" b="1" dirty="0" smtClean="0"/>
              <a:t>Zapamiętaj !</a:t>
            </a:r>
            <a:r>
              <a:rPr lang="pl-PL" dirty="0" smtClean="0"/>
              <a:t/>
            </a:r>
            <a:br>
              <a:rPr lang="pl-PL" dirty="0" smtClean="0"/>
            </a:br>
            <a:r>
              <a:rPr lang="pl-PL" dirty="0" smtClean="0"/>
              <a:t>Rzut </a:t>
            </a:r>
            <a:r>
              <a:rPr lang="pl-PL" b="1" dirty="0" smtClean="0"/>
              <a:t>I</a:t>
            </a:r>
            <a:r>
              <a:rPr lang="pl-PL" dirty="0" smtClean="0"/>
              <a:t> (z przodu) i rzut </a:t>
            </a:r>
            <a:r>
              <a:rPr lang="pl-PL" b="1" dirty="0" smtClean="0"/>
              <a:t>II</a:t>
            </a:r>
            <a:r>
              <a:rPr lang="pl-PL" dirty="0" smtClean="0"/>
              <a:t> (z góry) mają </a:t>
            </a:r>
            <a:r>
              <a:rPr lang="pl-PL" b="1" dirty="0" smtClean="0"/>
              <a:t>jednakową długość</a:t>
            </a:r>
            <a:r>
              <a:rPr lang="pl-PL" dirty="0" smtClean="0"/>
              <a:t> i leżą dokładnie </a:t>
            </a:r>
            <a:r>
              <a:rPr lang="pl-PL" b="1" dirty="0" smtClean="0"/>
              <a:t>jeden nad drugim</a:t>
            </a:r>
            <a:r>
              <a:rPr lang="pl-PL" dirty="0" smtClean="0"/>
              <a:t>.</a:t>
            </a:r>
            <a:br>
              <a:rPr lang="pl-PL" dirty="0" smtClean="0"/>
            </a:br>
            <a:r>
              <a:rPr lang="pl-PL" dirty="0" smtClean="0"/>
              <a:t>Rzut </a:t>
            </a:r>
            <a:r>
              <a:rPr lang="pl-PL" b="1" dirty="0" smtClean="0"/>
              <a:t>I</a:t>
            </a:r>
            <a:r>
              <a:rPr lang="pl-PL" dirty="0" smtClean="0"/>
              <a:t> (z przodu) i rzut </a:t>
            </a:r>
            <a:r>
              <a:rPr lang="pl-PL" b="1" dirty="0" smtClean="0"/>
              <a:t>III</a:t>
            </a:r>
            <a:r>
              <a:rPr lang="pl-PL" dirty="0" smtClean="0"/>
              <a:t> (z boku) leżą dokładnie </a:t>
            </a:r>
            <a:r>
              <a:rPr lang="pl-PL" b="1" dirty="0" smtClean="0"/>
              <a:t>obok siebie</a:t>
            </a:r>
            <a:r>
              <a:rPr lang="pl-PL" dirty="0" smtClean="0"/>
              <a:t> i mają </a:t>
            </a:r>
            <a:r>
              <a:rPr lang="pl-PL" b="1" dirty="0" smtClean="0"/>
              <a:t>jednakową wysokość</a:t>
            </a:r>
            <a:r>
              <a:rPr lang="pl-PL" dirty="0" smtClean="0"/>
              <a:t>.</a:t>
            </a:r>
            <a:br>
              <a:rPr lang="pl-PL" dirty="0" smtClean="0"/>
            </a:br>
            <a:r>
              <a:rPr lang="pl-PL" dirty="0" smtClean="0"/>
              <a:t>Rzuty z góry (</a:t>
            </a:r>
            <a:r>
              <a:rPr lang="pl-PL" b="1" dirty="0" smtClean="0"/>
              <a:t>II</a:t>
            </a:r>
            <a:r>
              <a:rPr lang="pl-PL" dirty="0" smtClean="0"/>
              <a:t>) i z boku (</a:t>
            </a:r>
            <a:r>
              <a:rPr lang="pl-PL" b="1" dirty="0" smtClean="0"/>
              <a:t>III</a:t>
            </a:r>
            <a:r>
              <a:rPr lang="pl-PL" dirty="0" smtClean="0"/>
              <a:t>) mają </a:t>
            </a:r>
            <a:r>
              <a:rPr lang="pl-PL" b="1" dirty="0" smtClean="0"/>
              <a:t>jednakową szerokość</a:t>
            </a:r>
            <a:r>
              <a:rPr lang="pl-PL" dirty="0" smtClean="0"/>
              <a:t>.</a:t>
            </a:r>
            <a:endParaRPr lang="pl-PL" dirty="0"/>
          </a:p>
        </p:txBody>
      </p:sp>
      <p:sp>
        <p:nvSpPr>
          <p:cNvPr id="6" name="pole tekstowe 5"/>
          <p:cNvSpPr txBox="1"/>
          <p:nvPr/>
        </p:nvSpPr>
        <p:spPr>
          <a:xfrm>
            <a:off x="8001024" y="6396335"/>
            <a:ext cx="1000132" cy="461665"/>
          </a:xfrm>
          <a:prstGeom prst="rect">
            <a:avLst/>
          </a:prstGeom>
          <a:noFill/>
        </p:spPr>
        <p:txBody>
          <a:bodyPr wrap="square" rtlCol="0">
            <a:spAutoFit/>
          </a:bodyPr>
          <a:lstStyle/>
          <a:p>
            <a:pPr>
              <a:buFont typeface="Arial" pitchFamily="34" charset="0"/>
              <a:buChar char="•"/>
            </a:pPr>
            <a:r>
              <a:rPr lang="pl-PL" sz="2400" dirty="0" smtClean="0">
                <a:hlinkClick r:id="" action="ppaction://noaction"/>
              </a:rPr>
              <a:t>dalej</a:t>
            </a:r>
            <a:endParaRPr lang="pl-PL" sz="2400" dirty="0"/>
          </a:p>
        </p:txBody>
      </p:sp>
      <p:pic>
        <p:nvPicPr>
          <p:cNvPr id="7" name="Obraz 6" descr="rys tech3fd.jpg"/>
          <p:cNvPicPr>
            <a:picLocks noChangeAspect="1"/>
          </p:cNvPicPr>
          <p:nvPr/>
        </p:nvPicPr>
        <p:blipFill>
          <a:blip r:embed="rId3"/>
          <a:stretch>
            <a:fillRect/>
          </a:stretch>
        </p:blipFill>
        <p:spPr>
          <a:xfrm>
            <a:off x="0" y="0"/>
            <a:ext cx="9144000" cy="6858000"/>
          </a:xfrm>
          <a:prstGeom prst="rect">
            <a:avLst/>
          </a:prstGeom>
          <a:ln>
            <a:noFill/>
          </a:ln>
          <a:effectLst/>
          <a:scene3d>
            <a:camera prst="orthographicFront">
              <a:rot lat="0" lon="0" rev="0"/>
            </a:camera>
            <a:lightRig rig="chilly" dir="t">
              <a:rot lat="0" lon="0" rev="18480000"/>
            </a:lightRig>
          </a:scene3d>
          <a:sp3d prstMaterial="clear">
            <a:bevelT h="63500"/>
          </a:sp3d>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Bernard MT Condensed" pitchFamily="18" charset="0"/>
              </a:rPr>
              <a:t>DEFINICJA</a:t>
            </a:r>
            <a:endParaRPr lang="pl-PL" dirty="0">
              <a:latin typeface="Bernard MT Condensed" pitchFamily="18" charset="0"/>
            </a:endParaRPr>
          </a:p>
        </p:txBody>
      </p:sp>
      <p:pic>
        <p:nvPicPr>
          <p:cNvPr id="5" name="Obraz 4" descr="rys tech2.jpg"/>
          <p:cNvPicPr>
            <a:picLocks noChangeAspect="1"/>
          </p:cNvPicPr>
          <p:nvPr/>
        </p:nvPicPr>
        <p:blipFill>
          <a:blip r:embed="rId2"/>
          <a:stretch>
            <a:fillRect/>
          </a:stretch>
        </p:blipFill>
        <p:spPr>
          <a:xfrm>
            <a:off x="0" y="0"/>
            <a:ext cx="9144000" cy="684055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3" name="Symbol zastępczy zawartości 2"/>
          <p:cNvSpPr>
            <a:spLocks noGrp="1"/>
          </p:cNvSpPr>
          <p:nvPr>
            <p:ph idx="1"/>
          </p:nvPr>
        </p:nvSpPr>
        <p:spPr/>
        <p:txBody>
          <a:bodyPr>
            <a:normAutofit lnSpcReduction="10000"/>
          </a:bodyPr>
          <a:lstStyle/>
          <a:p>
            <a:r>
              <a:rPr lang="pl-PL" b="1" u="sng" dirty="0" smtClean="0">
                <a:latin typeface="+mj-lt"/>
              </a:rPr>
              <a:t>Rysunek Techniczny </a:t>
            </a:r>
            <a:r>
              <a:rPr lang="pl-PL" dirty="0"/>
              <a:t>- wykonany zgodnie z przepisami i obowiązującymi zasadami - stał się językiem, którym porozumiewają się inżynierowie i technicy wszystkich krajów. Powszechne i międzynarodowe znaczenie rysunku technicznego umożliwia korzystanie z wynalazków i ulepszeń z całego świata</a:t>
            </a:r>
            <a:r>
              <a:rPr lang="pl-PL" dirty="0" smtClean="0"/>
              <a:t>.</a:t>
            </a:r>
          </a:p>
          <a:p>
            <a:endParaRPr lang="pl-PL" dirty="0"/>
          </a:p>
          <a:p>
            <a:r>
              <a:rPr lang="pl-PL" dirty="0" smtClean="0">
                <a:hlinkClick r:id="rId3" action="ppaction://hlinksldjump"/>
              </a:rPr>
              <a:t>powrót</a:t>
            </a:r>
            <a:endParaRPr lang="pl-PL" dirty="0" smtClean="0"/>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Bernard MT Condensed" pitchFamily="18" charset="0"/>
              </a:rPr>
              <a:t>ODMIANY RYSUNKU TECHNICZNEGO</a:t>
            </a:r>
            <a:r>
              <a:rPr lang="pl-PL" dirty="0" smtClean="0"/>
              <a:t/>
            </a:r>
            <a:br>
              <a:rPr lang="pl-PL" dirty="0" smtClean="0"/>
            </a:br>
            <a:endParaRPr lang="pl-PL" dirty="0"/>
          </a:p>
        </p:txBody>
      </p:sp>
      <p:pic>
        <p:nvPicPr>
          <p:cNvPr id="4" name="Obraz 3" descr="rys tech3fd.jpg"/>
          <p:cNvPicPr>
            <a:picLocks noChangeAspect="1"/>
          </p:cNvPicPr>
          <p:nvPr/>
        </p:nvPicPr>
        <p:blipFill>
          <a:blip r:embed="rId2"/>
          <a:stretch>
            <a:fillRect/>
          </a:stretch>
        </p:blipFill>
        <p:spPr>
          <a:xfrm>
            <a:off x="0" y="0"/>
            <a:ext cx="9144000" cy="685800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3" name="Symbol zastępczy zawartości 2"/>
          <p:cNvSpPr>
            <a:spLocks noGrp="1"/>
          </p:cNvSpPr>
          <p:nvPr>
            <p:ph idx="1"/>
          </p:nvPr>
        </p:nvSpPr>
        <p:spPr/>
        <p:txBody>
          <a:bodyPr>
            <a:normAutofit lnSpcReduction="10000"/>
          </a:bodyPr>
          <a:lstStyle/>
          <a:p>
            <a:r>
              <a:rPr lang="pl-PL" dirty="0">
                <a:hlinkClick r:id="rId3" action="ppaction://hlinksldjump"/>
              </a:rPr>
              <a:t>rysunek techniczny maszynowy</a:t>
            </a:r>
            <a:endParaRPr lang="pl-PL" dirty="0"/>
          </a:p>
          <a:p>
            <a:r>
              <a:rPr lang="pl-PL" dirty="0">
                <a:hlinkClick r:id="rId4" action="ppaction://hlinksldjump"/>
              </a:rPr>
              <a:t>rysunek budowlany</a:t>
            </a:r>
            <a:endParaRPr lang="pl-PL" dirty="0"/>
          </a:p>
          <a:p>
            <a:r>
              <a:rPr lang="pl-PL" dirty="0">
                <a:hlinkClick r:id="rId5" action="ppaction://hlinksldjump"/>
              </a:rPr>
              <a:t>rysunek elektryczny</a:t>
            </a:r>
            <a:endParaRPr lang="pl-PL" dirty="0"/>
          </a:p>
          <a:p>
            <a:endParaRPr lang="pl-PL" dirty="0" smtClean="0"/>
          </a:p>
          <a:p>
            <a:endParaRPr lang="pl-PL" dirty="0"/>
          </a:p>
          <a:p>
            <a:endParaRPr lang="pl-PL" dirty="0" smtClean="0"/>
          </a:p>
          <a:p>
            <a:endParaRPr lang="pl-PL" dirty="0"/>
          </a:p>
          <a:p>
            <a:r>
              <a:rPr lang="pl-PL" dirty="0" smtClean="0">
                <a:hlinkClick r:id="rId6" action="ppaction://hlinksldjump"/>
              </a:rPr>
              <a:t>powrót</a:t>
            </a:r>
            <a:endParaRPr lang="pl-PL"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rys tech1.jpg"/>
          <p:cNvPicPr>
            <a:picLocks noChangeAspect="1"/>
          </p:cNvPicPr>
          <p:nvPr/>
        </p:nvPicPr>
        <p:blipFill>
          <a:blip r:embed="rId2"/>
          <a:stretch>
            <a:fillRect/>
          </a:stretch>
        </p:blipFill>
        <p:spPr>
          <a:xfrm>
            <a:off x="0" y="-1"/>
            <a:ext cx="9144000" cy="6867625"/>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normAutofit fontScale="90000"/>
          </a:bodyPr>
          <a:lstStyle/>
          <a:p>
            <a:r>
              <a:rPr lang="pl-PL" dirty="0" smtClean="0">
                <a:latin typeface="Bernard MT Condensed" pitchFamily="18" charset="0"/>
              </a:rPr>
              <a:t>RYSUNEK TECHNICZNY MASZYNOWY </a:t>
            </a:r>
            <a:br>
              <a:rPr lang="pl-PL" dirty="0" smtClean="0">
                <a:latin typeface="Bernard MT Condensed" pitchFamily="18" charset="0"/>
              </a:rPr>
            </a:br>
            <a:r>
              <a:rPr lang="pl-PL" dirty="0" smtClean="0">
                <a:latin typeface="Bernard MT Condensed" pitchFamily="18" charset="0"/>
              </a:rPr>
              <a:t>( rodzaje )</a:t>
            </a:r>
            <a:endParaRPr lang="pl-PL" dirty="0">
              <a:latin typeface="Bernard MT Condensed" pitchFamily="18" charset="0"/>
            </a:endParaRPr>
          </a:p>
        </p:txBody>
      </p:sp>
      <p:sp>
        <p:nvSpPr>
          <p:cNvPr id="3" name="Symbol zastępczy zawartości 2"/>
          <p:cNvSpPr>
            <a:spLocks noGrp="1"/>
          </p:cNvSpPr>
          <p:nvPr>
            <p:ph idx="1"/>
          </p:nvPr>
        </p:nvSpPr>
        <p:spPr/>
        <p:txBody>
          <a:bodyPr>
            <a:normAutofit fontScale="92500"/>
          </a:bodyPr>
          <a:lstStyle/>
          <a:p>
            <a:r>
              <a:rPr lang="pl-PL" dirty="0" smtClean="0"/>
              <a:t>Rysunek poglądowy – przedstawia przedmiot tak jak go widzimy w jednym rzucie.</a:t>
            </a:r>
          </a:p>
          <a:p>
            <a:r>
              <a:rPr lang="pl-PL" dirty="0" smtClean="0"/>
              <a:t>Rysunek złożeniowy – przedstawia przedmiot w całości z uwzględnieniem wszystkich jego części. Te części należy ponumerować i opisać w tabeli.</a:t>
            </a:r>
          </a:p>
          <a:p>
            <a:r>
              <a:rPr lang="pl-PL" dirty="0" smtClean="0"/>
              <a:t>Rysunek wykonawczy – odtwarza kształt przedmiotu z podaniem jego wymiarów. Informuje o dokładności wykonania i rodzaju materiału.</a:t>
            </a:r>
            <a:endParaRPr lang="pl-PL" dirty="0"/>
          </a:p>
        </p:txBody>
      </p:sp>
      <p:sp>
        <p:nvSpPr>
          <p:cNvPr id="4" name="pole tekstowe 3"/>
          <p:cNvSpPr txBox="1"/>
          <p:nvPr/>
        </p:nvSpPr>
        <p:spPr>
          <a:xfrm>
            <a:off x="7358082" y="6357958"/>
            <a:ext cx="1571636" cy="461665"/>
          </a:xfrm>
          <a:prstGeom prst="rect">
            <a:avLst/>
          </a:prstGeom>
          <a:noFill/>
        </p:spPr>
        <p:txBody>
          <a:bodyPr wrap="square" rtlCol="0">
            <a:spAutoFit/>
          </a:bodyPr>
          <a:lstStyle/>
          <a:p>
            <a:pPr>
              <a:buFont typeface="Arial" pitchFamily="34" charset="0"/>
              <a:buChar char="•"/>
            </a:pPr>
            <a:r>
              <a:rPr lang="pl-PL" sz="2400" dirty="0" smtClean="0">
                <a:hlinkClick r:id="rId3"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Bernard MT Condensed" pitchFamily="18" charset="0"/>
              </a:rPr>
              <a:t>RYSUNEK BUDOWLANY</a:t>
            </a:r>
            <a:endParaRPr lang="pl-PL" dirty="0">
              <a:latin typeface="Bernard MT Condensed" pitchFamily="18" charset="0"/>
            </a:endParaRPr>
          </a:p>
        </p:txBody>
      </p:sp>
      <p:sp>
        <p:nvSpPr>
          <p:cNvPr id="3" name="Symbol zastępczy zawartości 2"/>
          <p:cNvSpPr>
            <a:spLocks noGrp="1"/>
          </p:cNvSpPr>
          <p:nvPr>
            <p:ph idx="1"/>
          </p:nvPr>
        </p:nvSpPr>
        <p:spPr/>
        <p:txBody>
          <a:bodyPr/>
          <a:lstStyle/>
          <a:p>
            <a:r>
              <a:rPr lang="pl-PL" dirty="0" smtClean="0"/>
              <a:t>Rysunek budowlany -  rysunek techniczny przedstawiający budynek lub jego detal i służący jako podstawa wykonania prac budowlanych. Rysunek taki wykonywany jest najczęściej przez kreślarza pod nadzoremarchitekta lub technika architektury lub inżyniera budownictwa i wchodzi w skład projektu budowlanego.</a:t>
            </a:r>
            <a:endParaRPr lang="pl-PL" dirty="0"/>
          </a:p>
        </p:txBody>
      </p:sp>
      <p:sp>
        <p:nvSpPr>
          <p:cNvPr id="4" name="pole tekstowe 3"/>
          <p:cNvSpPr txBox="1"/>
          <p:nvPr/>
        </p:nvSpPr>
        <p:spPr>
          <a:xfrm>
            <a:off x="7429520" y="6215082"/>
            <a:ext cx="1428760" cy="461665"/>
          </a:xfrm>
          <a:prstGeom prst="rect">
            <a:avLst/>
          </a:prstGeom>
          <a:noFill/>
        </p:spPr>
        <p:txBody>
          <a:bodyPr wrap="square" rtlCol="0">
            <a:spAutoFit/>
          </a:bodyPr>
          <a:lstStyle/>
          <a:p>
            <a:pPr>
              <a:buFont typeface="Arial" pitchFamily="34" charset="0"/>
              <a:buChar char="•"/>
            </a:pPr>
            <a:r>
              <a:rPr lang="pl-PL" sz="2400" dirty="0" smtClean="0">
                <a:hlinkClick r:id="rId2"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rys tech2.jpg"/>
          <p:cNvPicPr>
            <a:picLocks noChangeAspect="1"/>
          </p:cNvPicPr>
          <p:nvPr/>
        </p:nvPicPr>
        <p:blipFill>
          <a:blip r:embed="rId2"/>
          <a:stretch>
            <a:fillRect/>
          </a:stretch>
        </p:blipFill>
        <p:spPr>
          <a:xfrm>
            <a:off x="0" y="0"/>
            <a:ext cx="9144000" cy="684055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lstStyle/>
          <a:p>
            <a:r>
              <a:rPr lang="pl-PL" dirty="0" smtClean="0">
                <a:latin typeface="Bernard MT Condensed" pitchFamily="18" charset="0"/>
              </a:rPr>
              <a:t>RYSUNEK ELEKTRYCZNY</a:t>
            </a:r>
            <a:endParaRPr lang="pl-PL" dirty="0">
              <a:latin typeface="Bernard MT Condensed" pitchFamily="18" charset="0"/>
            </a:endParaRPr>
          </a:p>
        </p:txBody>
      </p:sp>
      <p:sp>
        <p:nvSpPr>
          <p:cNvPr id="3" name="Symbol zastępczy zawartości 2"/>
          <p:cNvSpPr>
            <a:spLocks noGrp="1"/>
          </p:cNvSpPr>
          <p:nvPr>
            <p:ph idx="1"/>
          </p:nvPr>
        </p:nvSpPr>
        <p:spPr/>
        <p:txBody>
          <a:bodyPr>
            <a:normAutofit/>
          </a:bodyPr>
          <a:lstStyle/>
          <a:p>
            <a:pPr>
              <a:buNone/>
            </a:pPr>
            <a:endParaRPr lang="pl-PL" dirty="0" smtClean="0"/>
          </a:p>
          <a:p>
            <a:r>
              <a:rPr lang="pl-PL" dirty="0" smtClean="0"/>
              <a:t>Rysunek elektryczny </a:t>
            </a:r>
            <a:r>
              <a:rPr lang="pl-PL" b="1" dirty="0" smtClean="0"/>
              <a:t>- </a:t>
            </a:r>
            <a:r>
              <a:rPr lang="pl-PL" dirty="0" smtClean="0"/>
              <a:t>Schemat elektryczny (elektroniczny) to rysunek techniczny przedstawiający za pomocą symboli graficznych, w jaki sposób obiekt lub jego elementy są ze sobą połączone.</a:t>
            </a:r>
          </a:p>
          <a:p>
            <a:endParaRPr lang="pl-PL" dirty="0"/>
          </a:p>
        </p:txBody>
      </p:sp>
      <p:sp>
        <p:nvSpPr>
          <p:cNvPr id="4" name="pole tekstowe 3"/>
          <p:cNvSpPr txBox="1"/>
          <p:nvPr/>
        </p:nvSpPr>
        <p:spPr>
          <a:xfrm>
            <a:off x="7643834" y="6286520"/>
            <a:ext cx="1285884" cy="461665"/>
          </a:xfrm>
          <a:prstGeom prst="rect">
            <a:avLst/>
          </a:prstGeom>
          <a:noFill/>
        </p:spPr>
        <p:txBody>
          <a:bodyPr wrap="square" rtlCol="0">
            <a:spAutoFit/>
          </a:bodyPr>
          <a:lstStyle/>
          <a:p>
            <a:pPr>
              <a:buFont typeface="Arial" pitchFamily="34" charset="0"/>
              <a:buChar char="•"/>
            </a:pPr>
            <a:r>
              <a:rPr lang="pl-PL" sz="2400" dirty="0" smtClean="0">
                <a:hlinkClick r:id="rId3"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rys tech3fd.jpg"/>
          <p:cNvPicPr>
            <a:picLocks noChangeAspect="1"/>
          </p:cNvPicPr>
          <p:nvPr/>
        </p:nvPicPr>
        <p:blipFill>
          <a:blip r:embed="rId2"/>
          <a:stretch>
            <a:fillRect/>
          </a:stretch>
        </p:blipFill>
        <p:spPr>
          <a:xfrm>
            <a:off x="0" y="0"/>
            <a:ext cx="9144000" cy="6858000"/>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lstStyle/>
          <a:p>
            <a:r>
              <a:rPr lang="pl-PL" dirty="0" smtClean="0">
                <a:latin typeface="Bernard MT Condensed" pitchFamily="18" charset="0"/>
              </a:rPr>
              <a:t>NORMY</a:t>
            </a:r>
            <a:endParaRPr lang="pl-PL" dirty="0">
              <a:latin typeface="Bernard MT Condensed" pitchFamily="18" charset="0"/>
            </a:endParaRPr>
          </a:p>
        </p:txBody>
      </p:sp>
      <p:sp>
        <p:nvSpPr>
          <p:cNvPr id="3" name="Symbol zastępczy zawartości 2"/>
          <p:cNvSpPr>
            <a:spLocks noGrp="1"/>
          </p:cNvSpPr>
          <p:nvPr>
            <p:ph idx="1"/>
          </p:nvPr>
        </p:nvSpPr>
        <p:spPr>
          <a:xfrm>
            <a:off x="457200" y="1600200"/>
            <a:ext cx="8229600" cy="4972071"/>
          </a:xfrm>
        </p:spPr>
        <p:txBody>
          <a:bodyPr>
            <a:normAutofit/>
          </a:bodyPr>
          <a:lstStyle/>
          <a:p>
            <a:r>
              <a:rPr lang="pl-PL" dirty="0" smtClean="0"/>
              <a:t>Rysunek techniczny jest znormalizowany. Oznacza to, że istnieją normy, czyli przepisy, dokładnie określające zasady jego wykonania. Normy obejmują także formaty arkuszy wykorzystywanych do rysunku. Format A4 jest arkuszem podstawowym. Pozostałe arkusze są jego wielokrotnościami.</a:t>
            </a:r>
          </a:p>
          <a:p>
            <a:endParaRPr lang="pl-PL" dirty="0" smtClean="0"/>
          </a:p>
          <a:p>
            <a:pPr marL="457200" indent="-457200" algn="r"/>
            <a:r>
              <a:rPr lang="pl-PL" sz="2400" dirty="0" smtClean="0">
                <a:hlinkClick r:id="rId3"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descr="rys tech1.jpg"/>
          <p:cNvPicPr>
            <a:picLocks noChangeAspect="1"/>
          </p:cNvPicPr>
          <p:nvPr/>
        </p:nvPicPr>
        <p:blipFill>
          <a:blip r:embed="rId2"/>
          <a:stretch>
            <a:fillRect/>
          </a:stretch>
        </p:blipFill>
        <p:spPr>
          <a:xfrm>
            <a:off x="0" y="0"/>
            <a:ext cx="9144000" cy="6805192"/>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2" name="Tytuł 1"/>
          <p:cNvSpPr>
            <a:spLocks noGrp="1"/>
          </p:cNvSpPr>
          <p:nvPr>
            <p:ph type="title"/>
          </p:nvPr>
        </p:nvSpPr>
        <p:spPr/>
        <p:txBody>
          <a:bodyPr/>
          <a:lstStyle/>
          <a:p>
            <a:r>
              <a:rPr lang="pl-PL" dirty="0" smtClean="0">
                <a:latin typeface="Bernard MT Condensed" pitchFamily="18" charset="0"/>
              </a:rPr>
              <a:t>WYMIAROWANIE FIGUR P</a:t>
            </a:r>
            <a:r>
              <a:rPr lang="pl-PL" b="1" dirty="0" smtClean="0">
                <a:latin typeface="Bernard MT Condensed" pitchFamily="18" charset="0"/>
              </a:rPr>
              <a:t>L</a:t>
            </a:r>
            <a:r>
              <a:rPr lang="pl-PL" dirty="0" smtClean="0">
                <a:latin typeface="Bernard MT Condensed" pitchFamily="18" charset="0"/>
              </a:rPr>
              <a:t>ASKICH</a:t>
            </a:r>
            <a:endParaRPr lang="pl-PL" dirty="0">
              <a:latin typeface="Bernard MT Condensed" pitchFamily="18" charset="0"/>
            </a:endParaRPr>
          </a:p>
        </p:txBody>
      </p:sp>
      <p:sp>
        <p:nvSpPr>
          <p:cNvPr id="3" name="Symbol zastępczy zawartości 2"/>
          <p:cNvSpPr>
            <a:spLocks noGrp="1"/>
          </p:cNvSpPr>
          <p:nvPr>
            <p:ph idx="1"/>
          </p:nvPr>
        </p:nvSpPr>
        <p:spPr/>
        <p:txBody>
          <a:bodyPr/>
          <a:lstStyle/>
          <a:p>
            <a:r>
              <a:rPr lang="pl-PL" dirty="0" smtClean="0">
                <a:hlinkClick r:id="rId3" action="ppaction://hlinksldjump"/>
              </a:rPr>
              <a:t>Rodzaje linii stosowanych w rysunku technicznym i ich zastosowanie</a:t>
            </a:r>
            <a:endParaRPr lang="pl-PL" dirty="0" smtClean="0"/>
          </a:p>
          <a:p>
            <a:r>
              <a:rPr lang="pl-PL" dirty="0" smtClean="0">
                <a:hlinkClick r:id="rId4" action="ppaction://hlinksldjump"/>
              </a:rPr>
              <a:t>Rodzaje oznaczeń stosowanych w rysunku technicznym i ich zastosowanie </a:t>
            </a:r>
            <a:endParaRPr lang="pl-PL" dirty="0" smtClean="0"/>
          </a:p>
          <a:p>
            <a:r>
              <a:rPr lang="pl-PL" dirty="0" smtClean="0">
                <a:hlinkClick r:id="rId5" action="ppaction://hlinksldjump"/>
              </a:rPr>
              <a:t>Zasady wymiarowania</a:t>
            </a:r>
            <a:endParaRPr lang="pl-PL" dirty="0" smtClean="0"/>
          </a:p>
          <a:p>
            <a:r>
              <a:rPr lang="pl-PL" dirty="0" smtClean="0">
                <a:hlinkClick r:id="rId6" action="ppaction://hlinksldjump"/>
              </a:rPr>
              <a:t>Pismo techniczne proste</a:t>
            </a:r>
            <a:endParaRPr lang="pl-PL" dirty="0" smtClean="0"/>
          </a:p>
          <a:p>
            <a:r>
              <a:rPr lang="pl-PL" dirty="0" smtClean="0">
                <a:hlinkClick r:id="rId7" action="ppaction://hlinksldjump"/>
              </a:rPr>
              <a:t>Wielkość pisma technicznego (rodzaj B)</a:t>
            </a:r>
            <a:endParaRPr lang="pl-PL" dirty="0"/>
          </a:p>
        </p:txBody>
      </p:sp>
      <p:sp>
        <p:nvSpPr>
          <p:cNvPr id="5" name="pole tekstowe 4"/>
          <p:cNvSpPr txBox="1"/>
          <p:nvPr/>
        </p:nvSpPr>
        <p:spPr>
          <a:xfrm>
            <a:off x="7500958" y="6072206"/>
            <a:ext cx="2214546" cy="461665"/>
          </a:xfrm>
          <a:prstGeom prst="rect">
            <a:avLst/>
          </a:prstGeom>
          <a:noFill/>
        </p:spPr>
        <p:txBody>
          <a:bodyPr wrap="square" rtlCol="0">
            <a:spAutoFit/>
          </a:bodyPr>
          <a:lstStyle/>
          <a:p>
            <a:pPr>
              <a:buFont typeface="Arial" pitchFamily="34" charset="0"/>
              <a:buChar char="•"/>
            </a:pPr>
            <a:r>
              <a:rPr lang="pl-PL" sz="2400" dirty="0" smtClean="0">
                <a:hlinkClick r:id="rId8" action="ppaction://hlinksldjump"/>
              </a:rPr>
              <a:t>powrót</a:t>
            </a:r>
            <a:endParaRPr lang="pl-PL" sz="2400" dirty="0"/>
          </a:p>
        </p:txBody>
      </p:sp>
    </p:spTree>
  </p:cSld>
  <p:clrMapOvr>
    <a:masterClrMapping/>
  </p:clrMapOvr>
  <p:transition>
    <p:wheel spokes="1"/>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611</Words>
  <Application>Microsoft Office PowerPoint</Application>
  <PresentationFormat>Pokaz na ekranie (4:3)</PresentationFormat>
  <Paragraphs>124</Paragraphs>
  <Slides>20</Slides>
  <Notes>1</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Motyw pakietu Office</vt:lpstr>
      <vt:lpstr>RYSUNEK TECHNICZNY</vt:lpstr>
      <vt:lpstr>RYSUNEK TECHNICZNY</vt:lpstr>
      <vt:lpstr>DEFINICJA</vt:lpstr>
      <vt:lpstr>ODMIANY RYSUNKU TECHNICZNEGO </vt:lpstr>
      <vt:lpstr>RYSUNEK TECHNICZNY MASZYNOWY  ( rodzaje )</vt:lpstr>
      <vt:lpstr>RYSUNEK BUDOWLANY</vt:lpstr>
      <vt:lpstr>RYSUNEK ELEKTRYCZNY</vt:lpstr>
      <vt:lpstr>NORMY</vt:lpstr>
      <vt:lpstr>WYMIAROWANIE FIGUR PLASKICH</vt:lpstr>
      <vt:lpstr>RODZAJE LINII STOSOWANYCH W RYSUNKU TECHNICZNYM I ICH ZASTOSOWANIE    powrót </vt:lpstr>
      <vt:lpstr>RODZAJE OZNACZEN STOSOWANYCH W  RYSUNKU TECHNICZNYM I ICH ZASTOSOWANIE</vt:lpstr>
      <vt:lpstr>PODSTAWOWE  ZASADY  WYMIAROWANIA</vt:lpstr>
      <vt:lpstr>ZASADA WYMIARÓW KONIECZNYCH</vt:lpstr>
      <vt:lpstr>ZASADA WYMIARÓW OCZYWISTYCH</vt:lpstr>
      <vt:lpstr>ZASADA NIEPOWTARZANIA WYMIARÓW</vt:lpstr>
      <vt:lpstr>ZASADA NIE ZAMYKANIA LANCUCHA WYMIAROWEGO</vt:lpstr>
      <vt:lpstr>PISMO TECHNICZNE PROSTE</vt:lpstr>
      <vt:lpstr>WIELKOSC PISMA TECHNICZNEGO ( rodzaj B)</vt:lpstr>
      <vt:lpstr>RZUTOWANIE   PROSTOKATNE</vt:lpstr>
      <vt:lpstr>Slajd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RYSUNEK TECHNICZNY</dc:title>
  <dc:creator>User</dc:creator>
  <cp:lastModifiedBy>User</cp:lastModifiedBy>
  <cp:revision>49</cp:revision>
  <dcterms:created xsi:type="dcterms:W3CDTF">2012-06-01T17:41:16Z</dcterms:created>
  <dcterms:modified xsi:type="dcterms:W3CDTF">2012-06-18T10:12:51Z</dcterms:modified>
</cp:coreProperties>
</file>