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70" r:id="rId11"/>
    <p:sldId id="271" r:id="rId12"/>
    <p:sldId id="265" r:id="rId13"/>
    <p:sldId id="266" r:id="rId14"/>
    <p:sldId id="267" r:id="rId15"/>
    <p:sldId id="268" r:id="rId16"/>
    <p:sldId id="269"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029" autoAdjust="0"/>
    <p:restoredTop sz="94660"/>
  </p:normalViewPr>
  <p:slideViewPr>
    <p:cSldViewPr>
      <p:cViewPr varScale="1">
        <p:scale>
          <a:sx n="69" d="100"/>
          <a:sy n="69" d="100"/>
        </p:scale>
        <p:origin x="-56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8" name="Tytuł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pl-PL" smtClean="0"/>
              <a:t>Kliknij, aby edytować styl</a:t>
            </a:r>
            <a:endParaRPr kumimoji="0" lang="en-US"/>
          </a:p>
        </p:txBody>
      </p:sp>
      <p:sp>
        <p:nvSpPr>
          <p:cNvPr id="28" name="Symbol zastępczy daty 27"/>
          <p:cNvSpPr>
            <a:spLocks noGrp="1"/>
          </p:cNvSpPr>
          <p:nvPr>
            <p:ph type="dt" sz="half" idx="10"/>
          </p:nvPr>
        </p:nvSpPr>
        <p:spPr/>
        <p:txBody>
          <a:bodyPr/>
          <a:lstStyle/>
          <a:p>
            <a:fld id="{2C80C40D-1D7D-4A78-ABBC-03F31D783D6C}" type="datetimeFigureOut">
              <a:rPr lang="pl-PL" smtClean="0"/>
              <a:t>2012-05-28</a:t>
            </a:fld>
            <a:endParaRPr lang="pl-PL"/>
          </a:p>
        </p:txBody>
      </p:sp>
      <p:sp>
        <p:nvSpPr>
          <p:cNvPr id="17" name="Symbol zastępczy stopki 16"/>
          <p:cNvSpPr>
            <a:spLocks noGrp="1"/>
          </p:cNvSpPr>
          <p:nvPr>
            <p:ph type="ftr" sz="quarter" idx="11"/>
          </p:nvPr>
        </p:nvSpPr>
        <p:spPr/>
        <p:txBody>
          <a:bodyPr/>
          <a:lstStyle/>
          <a:p>
            <a:endParaRPr lang="pl-PL"/>
          </a:p>
        </p:txBody>
      </p:sp>
      <p:sp>
        <p:nvSpPr>
          <p:cNvPr id="29" name="Symbol zastępczy numeru slajdu 28"/>
          <p:cNvSpPr>
            <a:spLocks noGrp="1"/>
          </p:cNvSpPr>
          <p:nvPr>
            <p:ph type="sldNum" sz="quarter" idx="12"/>
          </p:nvPr>
        </p:nvSpPr>
        <p:spPr/>
        <p:txBody>
          <a:bodyPr/>
          <a:lstStyle/>
          <a:p>
            <a:fld id="{BFB04BB5-8213-4946-8CD6-0F656C6BBAD0}" type="slidenum">
              <a:rPr lang="pl-PL" smtClean="0"/>
              <a:t>‹#›</a:t>
            </a:fld>
            <a:endParaRPr lang="pl-PL"/>
          </a:p>
        </p:txBody>
      </p:sp>
      <p:sp>
        <p:nvSpPr>
          <p:cNvPr id="9" name="Podtytuł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2C80C40D-1D7D-4A78-ABBC-03F31D783D6C}" type="datetimeFigureOut">
              <a:rPr lang="pl-PL" smtClean="0"/>
              <a:t>2012-05-28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FB04BB5-8213-4946-8CD6-0F656C6BBAD0}"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2C80C40D-1D7D-4A78-ABBC-03F31D783D6C}" type="datetimeFigureOut">
              <a:rPr lang="pl-PL" smtClean="0"/>
              <a:t>2012-05-28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FB04BB5-8213-4946-8CD6-0F656C6BBAD0}"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2C80C40D-1D7D-4A78-ABBC-03F31D783D6C}" type="datetimeFigureOut">
              <a:rPr lang="pl-PL" smtClean="0"/>
              <a:t>2012-05-28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FB04BB5-8213-4946-8CD6-0F656C6BBAD0}"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3">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p>
            <a:fld id="{2C80C40D-1D7D-4A78-ABBC-03F31D783D6C}" type="datetimeFigureOut">
              <a:rPr lang="pl-PL" smtClean="0"/>
              <a:t>2012-05-28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a:xfrm>
            <a:off x="7924800" y="6416675"/>
            <a:ext cx="762000" cy="365125"/>
          </a:xfrm>
        </p:spPr>
        <p:txBody>
          <a:bodyPr/>
          <a:lstStyle/>
          <a:p>
            <a:fld id="{BFB04BB5-8213-4946-8CD6-0F656C6BBAD0}"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2C80C40D-1D7D-4A78-ABBC-03F31D783D6C}" type="datetimeFigureOut">
              <a:rPr lang="pl-PL" smtClean="0"/>
              <a:t>2012-05-28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FB04BB5-8213-4946-8CD6-0F656C6BBAD0}"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p>
            <a:fld id="{2C80C40D-1D7D-4A78-ABBC-03F31D783D6C}" type="datetimeFigureOut">
              <a:rPr lang="pl-PL" smtClean="0"/>
              <a:t>2012-05-28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BFB04BB5-8213-4946-8CD6-0F656C6BBAD0}"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2C80C40D-1D7D-4A78-ABBC-03F31D783D6C}" type="datetimeFigureOut">
              <a:rPr lang="pl-PL" smtClean="0"/>
              <a:t>2012-05-28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BFB04BB5-8213-4946-8CD6-0F656C6BBAD0}"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2C80C40D-1D7D-4A78-ABBC-03F31D783D6C}" type="datetimeFigureOut">
              <a:rPr lang="pl-PL" smtClean="0"/>
              <a:t>2012-05-28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BFB04BB5-8213-4946-8CD6-0F656C6BBAD0}"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2C80C40D-1D7D-4A78-ABBC-03F31D783D6C}" type="datetimeFigureOut">
              <a:rPr lang="pl-PL" smtClean="0"/>
              <a:t>2012-05-28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FB04BB5-8213-4946-8CD6-0F656C6BBAD0}"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pl-PL" smtClean="0">
                <a:solidFill>
                  <a:schemeClr val="lt1"/>
                </a:solidFill>
                <a:latin typeface="+mn-lt"/>
                <a:ea typeface="+mn-ea"/>
                <a:cs typeface="+mn-cs"/>
              </a:rPr>
              <a:t>Kliknij ikonę, aby dodać obraz</a:t>
            </a:r>
            <a:endParaRPr kumimoji="0" lang="en-US" dirty="0">
              <a:solidFill>
                <a:schemeClr val="lt1"/>
              </a:solidFill>
              <a:latin typeface="+mn-lt"/>
              <a:ea typeface="+mn-ea"/>
              <a:cs typeface="+mn-cs"/>
            </a:endParaRPr>
          </a:p>
        </p:txBody>
      </p:sp>
      <p:sp>
        <p:nvSpPr>
          <p:cNvPr id="4" name="Symbol zastępczy tekstu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2C80C40D-1D7D-4A78-ABBC-03F31D783D6C}" type="datetimeFigureOut">
              <a:rPr lang="pl-PL" smtClean="0"/>
              <a:t>2012-05-28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FB04BB5-8213-4946-8CD6-0F656C6BBAD0}"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Symbol zastępczy tytułu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C80C40D-1D7D-4A78-ABBC-03F31D783D6C}" type="datetimeFigureOut">
              <a:rPr lang="pl-PL" smtClean="0"/>
              <a:t>2012-05-28</a:t>
            </a:fld>
            <a:endParaRPr lang="pl-PL"/>
          </a:p>
        </p:txBody>
      </p:sp>
      <p:sp>
        <p:nvSpPr>
          <p:cNvPr id="3" name="Symbol zastępczy stopki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pl-PL"/>
          </a:p>
        </p:txBody>
      </p:sp>
      <p:sp>
        <p:nvSpPr>
          <p:cNvPr id="23" name="Symbol zastępczy numeru slajdu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FB04BB5-8213-4946-8CD6-0F656C6BBAD0}" type="slidenum">
              <a:rPr lang="pl-PL" smtClean="0"/>
              <a:t>‹#›</a:t>
            </a:fld>
            <a:endParaRPr lang="pl-PL"/>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effectLst>
            <a:softEdge rad="127000"/>
          </a:effectLst>
        </p:spPr>
        <p:txBody>
          <a:bodyPr/>
          <a:lstStyle/>
          <a:p>
            <a:r>
              <a:rPr lang="pl-PL" dirty="0" smtClean="0"/>
              <a:t>Radio</a:t>
            </a:r>
            <a:endParaRPr lang="pl-PL" dirty="0"/>
          </a:p>
        </p:txBody>
      </p:sp>
      <p:sp>
        <p:nvSpPr>
          <p:cNvPr id="3" name="Podtytuł 2"/>
          <p:cNvSpPr>
            <a:spLocks noGrp="1"/>
          </p:cNvSpPr>
          <p:nvPr>
            <p:ph type="subTitle" idx="1"/>
          </p:nvPr>
        </p:nvSpPr>
        <p:spPr/>
        <p:txBody>
          <a:bodyPr/>
          <a:lstStyle/>
          <a:p>
            <a:r>
              <a:rPr lang="pl-PL" dirty="0" smtClean="0"/>
              <a:t>CB radio, </a:t>
            </a:r>
            <a:r>
              <a:rPr lang="pl-PL" dirty="0" smtClean="0"/>
              <a:t>radio</a:t>
            </a:r>
            <a:r>
              <a:rPr lang="pl-PL" dirty="0" smtClean="0"/>
              <a:t> samochodowe, radio jako odbiornik</a:t>
            </a:r>
            <a:endParaRPr lang="pl-PL"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pl-PL" dirty="0" smtClean="0"/>
              <a:t>W Polsce do łączności w paśmie CB zostały przeznaczone częstotliwości od 26,960 </a:t>
            </a:r>
            <a:r>
              <a:rPr lang="pl-PL" dirty="0" err="1" smtClean="0"/>
              <a:t>MHz</a:t>
            </a:r>
            <a:r>
              <a:rPr lang="pl-PL" dirty="0" smtClean="0"/>
              <a:t> do 27,410 </a:t>
            </a:r>
            <a:r>
              <a:rPr lang="pl-PL" dirty="0" err="1" smtClean="0"/>
              <a:t>MHz</a:t>
            </a:r>
            <a:r>
              <a:rPr lang="pl-PL" dirty="0" smtClean="0"/>
              <a:t>. </a:t>
            </a:r>
            <a:r>
              <a:rPr lang="pl-PL" dirty="0" smtClean="0"/>
              <a:t>Jest to tzw. "podstawowa czterdziestka", czyli 40 kanałów oddalonych od siebie co 10 </a:t>
            </a:r>
            <a:r>
              <a:rPr lang="pl-PL" dirty="0" err="1" smtClean="0"/>
              <a:t>kHz</a:t>
            </a:r>
            <a:endParaRPr lang="pl-PL" dirty="0"/>
          </a:p>
        </p:txBody>
      </p:sp>
    </p:spTree>
  </p:cSld>
  <p:clrMapOvr>
    <a:masterClrMapping/>
  </p:clrMapOvr>
  <p:transition>
    <p:pull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Pasma częstotliwości CB radia:</a:t>
            </a:r>
            <a:endParaRPr lang="pl-PL" dirty="0"/>
          </a:p>
        </p:txBody>
      </p:sp>
      <p:sp>
        <p:nvSpPr>
          <p:cNvPr id="3" name="Symbol zastępczy zawartości 2"/>
          <p:cNvSpPr>
            <a:spLocks noGrp="1"/>
          </p:cNvSpPr>
          <p:nvPr>
            <p:ph idx="1"/>
          </p:nvPr>
        </p:nvSpPr>
        <p:spPr/>
        <p:txBody>
          <a:bodyPr/>
          <a:lstStyle/>
          <a:p>
            <a:r>
              <a:rPr lang="pl-PL" dirty="0" smtClean="0"/>
              <a:t>A – 26,060 do 26,500 </a:t>
            </a:r>
            <a:r>
              <a:rPr lang="pl-PL" dirty="0" err="1" smtClean="0"/>
              <a:t>MHz</a:t>
            </a:r>
            <a:endParaRPr lang="pl-PL" dirty="0" smtClean="0"/>
          </a:p>
          <a:p>
            <a:r>
              <a:rPr lang="pl-PL" dirty="0" smtClean="0"/>
              <a:t>B – 26,510 do 26,950 </a:t>
            </a:r>
            <a:r>
              <a:rPr lang="pl-PL" dirty="0" err="1" smtClean="0"/>
              <a:t>MHz</a:t>
            </a:r>
            <a:endParaRPr lang="pl-PL" dirty="0" smtClean="0"/>
          </a:p>
          <a:p>
            <a:r>
              <a:rPr lang="pl-PL" b="1" dirty="0" smtClean="0">
                <a:solidFill>
                  <a:schemeClr val="accent6">
                    <a:lumMod val="50000"/>
                  </a:schemeClr>
                </a:solidFill>
              </a:rPr>
              <a:t>C – 26,960 do 27,400 </a:t>
            </a:r>
            <a:r>
              <a:rPr lang="pl-PL" b="1" dirty="0" err="1" smtClean="0">
                <a:solidFill>
                  <a:schemeClr val="accent6">
                    <a:lumMod val="50000"/>
                  </a:schemeClr>
                </a:solidFill>
              </a:rPr>
              <a:t>MHz</a:t>
            </a:r>
            <a:r>
              <a:rPr lang="pl-PL" dirty="0" smtClean="0">
                <a:solidFill>
                  <a:schemeClr val="accent6">
                    <a:lumMod val="50000"/>
                  </a:schemeClr>
                </a:solidFill>
              </a:rPr>
              <a:t> – tylko ten zakres częstotliwości, jest dopuszczony do użytkowania w Polsce.</a:t>
            </a:r>
          </a:p>
          <a:p>
            <a:r>
              <a:rPr lang="pl-PL" dirty="0" smtClean="0"/>
              <a:t>D – 27,410 do 27,850 </a:t>
            </a:r>
            <a:r>
              <a:rPr lang="pl-PL" dirty="0" err="1" smtClean="0"/>
              <a:t>MHz</a:t>
            </a:r>
            <a:endParaRPr lang="pl-PL" dirty="0" smtClean="0"/>
          </a:p>
          <a:p>
            <a:r>
              <a:rPr lang="pl-PL" dirty="0" smtClean="0"/>
              <a:t>E – 27,860 do 27,990 </a:t>
            </a:r>
            <a:r>
              <a:rPr lang="pl-PL" dirty="0" err="1" smtClean="0"/>
              <a:t>MHz</a:t>
            </a:r>
            <a:endParaRPr lang="pl-PL" dirty="0" smtClean="0"/>
          </a:p>
          <a:p>
            <a:endParaRPr lang="pl-PL" dirty="0"/>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Ręczne CB radio</a:t>
            </a:r>
            <a:endParaRPr lang="pl-PL" dirty="0"/>
          </a:p>
        </p:txBody>
      </p:sp>
      <p:pic>
        <p:nvPicPr>
          <p:cNvPr id="2050" name="Picture 2" descr="C:\Documents and Settings\User\Pulpit\280px-2007-12-06_Hand-held_citizens'_band_(CB)_radio.jpg"/>
          <p:cNvPicPr>
            <a:picLocks noGrp="1" noChangeAspect="1" noChangeArrowheads="1"/>
          </p:cNvPicPr>
          <p:nvPr>
            <p:ph idx="1"/>
          </p:nvPr>
        </p:nvPicPr>
        <p:blipFill>
          <a:blip r:embed="rId2"/>
          <a:srcRect/>
          <a:stretch>
            <a:fillRect/>
          </a:stretch>
        </p:blipFill>
        <p:spPr bwMode="auto">
          <a:xfrm>
            <a:off x="857224" y="1643050"/>
            <a:ext cx="2197312" cy="4708525"/>
          </a:xfrm>
          <a:prstGeom prst="rect">
            <a:avLst/>
          </a:prstGeom>
          <a:noFill/>
        </p:spPr>
      </p:pic>
      <p:sp>
        <p:nvSpPr>
          <p:cNvPr id="5" name="Prostokąt 4"/>
          <p:cNvSpPr/>
          <p:nvPr/>
        </p:nvSpPr>
        <p:spPr>
          <a:xfrm>
            <a:off x="3428992" y="1643050"/>
            <a:ext cx="4572000" cy="646331"/>
          </a:xfrm>
          <a:prstGeom prst="rect">
            <a:avLst/>
          </a:prstGeom>
        </p:spPr>
        <p:txBody>
          <a:bodyPr>
            <a:spAutoFit/>
          </a:bodyPr>
          <a:lstStyle/>
          <a:p>
            <a:r>
              <a:rPr lang="pl-PL" dirty="0" smtClean="0"/>
              <a:t>Przenośny transceiver CB – "ręczniak", "przenośka" </a:t>
            </a:r>
            <a:endParaRPr lang="pl-PL" dirty="0"/>
          </a:p>
        </p:txBody>
      </p:sp>
      <p:sp>
        <p:nvSpPr>
          <p:cNvPr id="6" name="Prostokąt 5"/>
          <p:cNvSpPr/>
          <p:nvPr/>
        </p:nvSpPr>
        <p:spPr>
          <a:xfrm>
            <a:off x="3643306" y="2500306"/>
            <a:ext cx="4572000" cy="1200329"/>
          </a:xfrm>
          <a:prstGeom prst="rect">
            <a:avLst/>
          </a:prstGeom>
        </p:spPr>
        <p:txBody>
          <a:bodyPr>
            <a:spAutoFit/>
          </a:bodyPr>
          <a:lstStyle/>
          <a:p>
            <a:r>
              <a:rPr lang="pl-PL" dirty="0"/>
              <a:t>R</a:t>
            </a:r>
            <a:r>
              <a:rPr lang="pl-PL" dirty="0" smtClean="0"/>
              <a:t>adiostacje ręczne(zależnie od anteny), a także możliwe łączności przez odbicie fali od jonosfery mają zasięg na kilka i więcej tysięcy kilometrów.</a:t>
            </a:r>
            <a:endParaRPr lang="pl-PL" dirty="0"/>
          </a:p>
        </p:txBody>
      </p:sp>
    </p:spTree>
  </p:cSld>
  <p:clrMapOvr>
    <a:masterClrMapping/>
  </p:clrMapOvr>
  <p:transition>
    <p:randomBa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Samochodowe CB </a:t>
            </a:r>
            <a:r>
              <a:rPr lang="pl-PL" dirty="0" err="1" smtClean="0"/>
              <a:t>aradio</a:t>
            </a:r>
            <a:endParaRPr lang="pl-PL" dirty="0"/>
          </a:p>
        </p:txBody>
      </p:sp>
      <p:pic>
        <p:nvPicPr>
          <p:cNvPr id="3074" name="Picture 2" descr="C:\Documents and Settings\User\Pulpit\indeks.jpeg"/>
          <p:cNvPicPr>
            <a:picLocks noGrp="1" noChangeAspect="1" noChangeArrowheads="1"/>
          </p:cNvPicPr>
          <p:nvPr>
            <p:ph idx="1"/>
          </p:nvPr>
        </p:nvPicPr>
        <p:blipFill>
          <a:blip r:embed="rId2"/>
          <a:srcRect/>
          <a:stretch>
            <a:fillRect/>
          </a:stretch>
        </p:blipFill>
        <p:spPr bwMode="auto">
          <a:xfrm>
            <a:off x="4714876" y="2071678"/>
            <a:ext cx="4143404" cy="4312907"/>
          </a:xfrm>
          <a:prstGeom prst="rect">
            <a:avLst/>
          </a:prstGeom>
          <a:noFill/>
        </p:spPr>
      </p:pic>
      <p:sp>
        <p:nvSpPr>
          <p:cNvPr id="5" name="Prostokąt 4"/>
          <p:cNvSpPr/>
          <p:nvPr/>
        </p:nvSpPr>
        <p:spPr>
          <a:xfrm>
            <a:off x="357158" y="1214422"/>
            <a:ext cx="4572000" cy="2246769"/>
          </a:xfrm>
          <a:prstGeom prst="rect">
            <a:avLst/>
          </a:prstGeom>
        </p:spPr>
        <p:txBody>
          <a:bodyPr wrap="square">
            <a:spAutoFit/>
          </a:bodyPr>
          <a:lstStyle/>
          <a:p>
            <a:r>
              <a:rPr lang="pl-PL" sz="3500" dirty="0"/>
              <a:t>S</a:t>
            </a:r>
            <a:r>
              <a:rPr lang="pl-PL" sz="3500" dirty="0" smtClean="0"/>
              <a:t>tacje samochodow</a:t>
            </a:r>
            <a:r>
              <a:rPr lang="pl-PL" sz="3500" dirty="0" smtClean="0"/>
              <a:t>e mają zasięg</a:t>
            </a:r>
            <a:r>
              <a:rPr lang="pl-PL" sz="3500" dirty="0" smtClean="0"/>
              <a:t> od kilkuset metrów do kilku kilometrów.</a:t>
            </a:r>
            <a:endParaRPr lang="pl-PL" sz="3500" dirty="0"/>
          </a:p>
        </p:txBody>
      </p:sp>
    </p:spTree>
  </p:cSld>
  <p:clrMapOvr>
    <a:masterClrMapping/>
  </p:clrMapOvr>
  <p:transition>
    <p:strips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Radio samochodowe</a:t>
            </a:r>
            <a:endParaRPr lang="pl-PL" dirty="0"/>
          </a:p>
        </p:txBody>
      </p:sp>
      <p:sp>
        <p:nvSpPr>
          <p:cNvPr id="5" name="Symbol zastępczy zawartości 4"/>
          <p:cNvSpPr>
            <a:spLocks noGrp="1"/>
          </p:cNvSpPr>
          <p:nvPr>
            <p:ph idx="1"/>
          </p:nvPr>
        </p:nvSpPr>
        <p:spPr/>
        <p:txBody>
          <a:bodyPr/>
          <a:lstStyle/>
          <a:p>
            <a:pPr>
              <a:buNone/>
            </a:pPr>
            <a:r>
              <a:rPr lang="pl-PL" dirty="0" smtClean="0"/>
              <a:t>    Odbiornik </a:t>
            </a:r>
            <a:r>
              <a:rPr lang="pl-PL" dirty="0" smtClean="0"/>
              <a:t>radiowy tylko </a:t>
            </a:r>
            <a:endParaRPr lang="pl-PL" dirty="0" smtClean="0"/>
          </a:p>
          <a:p>
            <a:pPr>
              <a:buNone/>
            </a:pPr>
            <a:r>
              <a:rPr lang="pl-PL" dirty="0" smtClean="0"/>
              <a:t>z </a:t>
            </a:r>
            <a:r>
              <a:rPr lang="pl-PL" dirty="0" smtClean="0"/>
              <a:t>tą różnicą, że jest on </a:t>
            </a:r>
            <a:endParaRPr lang="pl-PL" dirty="0" smtClean="0"/>
          </a:p>
          <a:p>
            <a:pPr>
              <a:buNone/>
            </a:pPr>
            <a:r>
              <a:rPr lang="pl-PL" dirty="0" smtClean="0"/>
              <a:t>używany </a:t>
            </a:r>
            <a:r>
              <a:rPr lang="pl-PL" dirty="0" smtClean="0"/>
              <a:t>w </a:t>
            </a:r>
            <a:r>
              <a:rPr lang="pl-PL" dirty="0" smtClean="0"/>
              <a:t>samochodach,</a:t>
            </a:r>
          </a:p>
          <a:p>
            <a:pPr>
              <a:buNone/>
            </a:pPr>
            <a:r>
              <a:rPr lang="pl-PL" dirty="0" smtClean="0"/>
              <a:t> </a:t>
            </a:r>
            <a:r>
              <a:rPr lang="pl-PL" dirty="0" smtClean="0"/>
              <a:t>tirach itp.</a:t>
            </a:r>
          </a:p>
          <a:p>
            <a:endParaRPr lang="pl-PL" dirty="0"/>
          </a:p>
        </p:txBody>
      </p:sp>
      <p:pic>
        <p:nvPicPr>
          <p:cNvPr id="7" name="Picture 2" descr="C:\Documents and Settings\User\Pulpit\8743aa8d002c0685458ffb61.jpeg"/>
          <p:cNvPicPr>
            <a:picLocks noChangeAspect="1" noChangeArrowheads="1"/>
          </p:cNvPicPr>
          <p:nvPr/>
        </p:nvPicPr>
        <p:blipFill>
          <a:blip r:embed="rId2"/>
          <a:srcRect/>
          <a:stretch>
            <a:fillRect/>
          </a:stretch>
        </p:blipFill>
        <p:spPr bwMode="auto">
          <a:xfrm>
            <a:off x="2143108" y="4286256"/>
            <a:ext cx="3128685" cy="2154436"/>
          </a:xfrm>
          <a:prstGeom prst="rect">
            <a:avLst/>
          </a:prstGeom>
          <a:noFill/>
        </p:spPr>
      </p:pic>
      <p:pic>
        <p:nvPicPr>
          <p:cNvPr id="4099" name="Picture 3" descr="C:\Documents and Settings\User\Pulpit\radio-samochodowe-v-s-z-dvd-gps-tv-dedykowane-do-skody.jpg"/>
          <p:cNvPicPr>
            <a:picLocks noChangeAspect="1" noChangeArrowheads="1"/>
          </p:cNvPicPr>
          <p:nvPr/>
        </p:nvPicPr>
        <p:blipFill>
          <a:blip r:embed="rId3"/>
          <a:srcRect/>
          <a:stretch>
            <a:fillRect/>
          </a:stretch>
        </p:blipFill>
        <p:spPr bwMode="auto">
          <a:xfrm>
            <a:off x="5143504" y="1500174"/>
            <a:ext cx="3714744" cy="3714744"/>
          </a:xfrm>
          <a:prstGeom prst="rect">
            <a:avLst/>
          </a:prstGeom>
          <a:noFill/>
        </p:spPr>
      </p:pic>
    </p:spTree>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pl-PL" b="1" dirty="0" smtClean="0"/>
              <a:t>Radio internetowe</a:t>
            </a:r>
            <a:r>
              <a:rPr lang="pl-PL" dirty="0" smtClean="0"/>
              <a:t> – radio nadające swoje audycje poprzez Internet, za pomocą przesyłania strumieniowego, zwykle w formacie MP3, </a:t>
            </a:r>
            <a:r>
              <a:rPr lang="pl-PL" dirty="0" err="1" smtClean="0"/>
              <a:t>Ogg</a:t>
            </a:r>
            <a:r>
              <a:rPr lang="pl-PL" dirty="0" smtClean="0"/>
              <a:t> </a:t>
            </a:r>
            <a:r>
              <a:rPr lang="pl-PL" dirty="0" err="1" smtClean="0"/>
              <a:t>Vorbis</a:t>
            </a:r>
            <a:r>
              <a:rPr lang="pl-PL" dirty="0" smtClean="0"/>
              <a:t>, </a:t>
            </a:r>
            <a:r>
              <a:rPr lang="pl-PL" dirty="0" err="1" smtClean="0"/>
              <a:t>RealAudio</a:t>
            </a:r>
            <a:r>
              <a:rPr lang="pl-PL" dirty="0" smtClean="0"/>
              <a:t>, AAC+ lub Windows Media </a:t>
            </a:r>
            <a:r>
              <a:rPr lang="pl-PL" dirty="0" smtClean="0"/>
              <a:t>Audio, </a:t>
            </a:r>
            <a:r>
              <a:rPr lang="pl-PL" dirty="0" smtClean="0"/>
              <a:t>często jest radiem amatorskim. Także tradycyjne stacje radiowe wykorzystują Internet jako dodatkowy kanał nadawczy.</a:t>
            </a:r>
            <a:endParaRPr lang="pl-PL" dirty="0"/>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pl-PL" dirty="0" smtClean="0"/>
              <a:t>Pierwszym polskim radiem internetowym jest </a:t>
            </a:r>
            <a:r>
              <a:rPr lang="pl-PL" dirty="0" smtClean="0"/>
              <a:t>Radio </a:t>
            </a:r>
            <a:r>
              <a:rPr lang="pl-PL" dirty="0" smtClean="0"/>
              <a:t>NET. Powstało w grudniu 1998 </a:t>
            </a:r>
            <a:r>
              <a:rPr lang="pl-PL" dirty="0" smtClean="0"/>
              <a:t>roku. </a:t>
            </a:r>
            <a:r>
              <a:rPr lang="pl-PL" dirty="0" smtClean="0"/>
              <a:t>Transmisja odbywała się na bazie technologii </a:t>
            </a:r>
            <a:r>
              <a:rPr lang="pl-PL" dirty="0" smtClean="0"/>
              <a:t>Real Networks </a:t>
            </a:r>
            <a:r>
              <a:rPr lang="pl-PL" dirty="0" smtClean="0"/>
              <a:t>z prędkością 20kbps</a:t>
            </a:r>
            <a:endParaRPr lang="pl-PL" dirty="0"/>
          </a:p>
        </p:txBody>
      </p:sp>
    </p:spTree>
  </p:cSld>
  <p:clrMapOvr>
    <a:masterClrMapping/>
  </p:clrMapOvr>
  <p:transition>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428596" y="1071546"/>
            <a:ext cx="8229600" cy="4709160"/>
          </a:xfrm>
        </p:spPr>
        <p:txBody>
          <a:bodyPr>
            <a:normAutofit fontScale="92500" lnSpcReduction="20000"/>
          </a:bodyPr>
          <a:lstStyle/>
          <a:p>
            <a:r>
              <a:rPr lang="pl-PL" dirty="0" smtClean="0"/>
              <a:t>Do przeprowadzania łączności wykorzystuje się radiotelefony przenośne (Alan 38, Alan 42 Multi), przewoźne (</a:t>
            </a:r>
            <a:r>
              <a:rPr lang="pl-PL" dirty="0" err="1" smtClean="0"/>
              <a:t>Cobra</a:t>
            </a:r>
            <a:r>
              <a:rPr lang="pl-PL" dirty="0" smtClean="0"/>
              <a:t> 19+, Alan 48+, Alan 100, Alan 199, </a:t>
            </a:r>
            <a:r>
              <a:rPr lang="pl-PL" dirty="0" err="1" smtClean="0"/>
              <a:t>Canva</a:t>
            </a:r>
            <a:r>
              <a:rPr lang="pl-PL" dirty="0" smtClean="0"/>
              <a:t> CB-268, </a:t>
            </a:r>
            <a:r>
              <a:rPr lang="pl-PL" dirty="0" err="1" smtClean="0"/>
              <a:t>President</a:t>
            </a:r>
            <a:r>
              <a:rPr lang="pl-PL" dirty="0" smtClean="0"/>
              <a:t> Herbert) oraz stacjonarne (Alan 555). W Polsce pierwszymi popularnymi jednokanałowymi radiotelefonami przenośnymi były Echo i Tukan. Rodzaje </a:t>
            </a:r>
            <a:r>
              <a:rPr lang="pl-PL" dirty="0" smtClean="0"/>
              <a:t>anteny stosowane </a:t>
            </a:r>
            <a:r>
              <a:rPr lang="pl-PL" dirty="0" smtClean="0"/>
              <a:t>w paśmie CB radia: bazowe, balkonowe, samochodowe, do radiotelefonów przenośnych. W przypadku stosowania urządzeń stacjonarnych bardzo przydatny okazuje się reflektometr (ang. </a:t>
            </a:r>
            <a:r>
              <a:rPr lang="pl-PL" dirty="0" err="1" smtClean="0"/>
              <a:t>SWR-meter</a:t>
            </a:r>
            <a:r>
              <a:rPr lang="pl-PL" dirty="0" smtClean="0"/>
              <a:t>) oraz tzw. </a:t>
            </a:r>
            <a:r>
              <a:rPr lang="pl-PL" dirty="0" err="1" smtClean="0"/>
              <a:t>matcher</a:t>
            </a:r>
            <a:r>
              <a:rPr lang="pl-PL" dirty="0" smtClean="0"/>
              <a:t> – pozwalający dopasować impedancję anteny do odbiornika.</a:t>
            </a:r>
            <a:endParaRPr lang="pl-PL" dirty="0"/>
          </a:p>
        </p:txBody>
      </p:sp>
    </p:spTree>
  </p:cSld>
  <p:clrMapOvr>
    <a:masterClrMapping/>
  </p:clrMapOvr>
  <p:transition>
    <p:plus/>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pl-PL" dirty="0" smtClean="0"/>
              <a:t>Urządzeń typu CB można używać w Polsce bez pozwolenia / zezwolenia – wystarczy że spełniają one niezbędne wymagania i jest to odpowiednio </a:t>
            </a:r>
            <a:r>
              <a:rPr lang="pl-PL" dirty="0" smtClean="0"/>
              <a:t>potwierdzone</a:t>
            </a:r>
            <a:r>
              <a:rPr lang="pl-PL" baseline="30000" dirty="0" smtClean="0"/>
              <a:t>.</a:t>
            </a:r>
            <a:endParaRPr lang="pl-PL" dirty="0" smtClean="0"/>
          </a:p>
          <a:p>
            <a:r>
              <a:rPr lang="pl-PL" dirty="0" smtClean="0"/>
              <a:t>Aktualnie obowiązujące uregulowania prawne w Polsce nie zabraniają korzystania z urządzeń nadawczo-odbiorczych typu CB radio podczas kierowania </a:t>
            </a:r>
            <a:r>
              <a:rPr lang="pl-PL" dirty="0" smtClean="0"/>
              <a:t>pojazdem.</a:t>
            </a:r>
            <a:endParaRPr lang="pl-PL" dirty="0" smtClean="0"/>
          </a:p>
          <a:p>
            <a:endParaRPr lang="pl-PL" dirty="0"/>
          </a:p>
        </p:txBody>
      </p:sp>
    </p:spTree>
  </p:cSld>
  <p:clrMapOvr>
    <a:masterClrMapping/>
  </p:clrMapOvr>
  <p:transition>
    <p:wheel spokes="3"/>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Kanały CB</a:t>
            </a:r>
            <a:endParaRPr lang="pl-PL" dirty="0"/>
          </a:p>
        </p:txBody>
      </p:sp>
      <p:sp>
        <p:nvSpPr>
          <p:cNvPr id="3" name="Symbol zastępczy zawartości 2"/>
          <p:cNvSpPr>
            <a:spLocks noGrp="1"/>
          </p:cNvSpPr>
          <p:nvPr>
            <p:ph idx="1"/>
          </p:nvPr>
        </p:nvSpPr>
        <p:spPr/>
        <p:txBody>
          <a:bodyPr/>
          <a:lstStyle/>
          <a:p>
            <a:r>
              <a:rPr lang="pl-PL" b="1" dirty="0" smtClean="0"/>
              <a:t>CB kanał 9 (ratunkowy)</a:t>
            </a:r>
          </a:p>
          <a:p>
            <a:r>
              <a:rPr lang="pl-PL" b="1" dirty="0" smtClean="0"/>
              <a:t>CB kanał 19 (drogowy)</a:t>
            </a:r>
          </a:p>
          <a:p>
            <a:r>
              <a:rPr lang="pl-PL" b="1" dirty="0" smtClean="0"/>
              <a:t>CB kanał 28 (bazowy)</a:t>
            </a:r>
          </a:p>
          <a:p>
            <a:endParaRPr lang="pl-PL" dirty="0"/>
          </a:p>
        </p:txBody>
      </p:sp>
    </p:spTree>
  </p:cSld>
  <p:clrMapOvr>
    <a:masterClrMapping/>
  </p:clrMapOvr>
  <p:transition>
    <p:blind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Co to jest radio?</a:t>
            </a:r>
            <a:br>
              <a:rPr lang="pl-PL" dirty="0" smtClean="0"/>
            </a:br>
            <a:endParaRPr lang="pl-PL" dirty="0"/>
          </a:p>
        </p:txBody>
      </p:sp>
      <p:sp>
        <p:nvSpPr>
          <p:cNvPr id="3" name="Symbol zastępczy zawartości 2"/>
          <p:cNvSpPr>
            <a:spLocks noGrp="1"/>
          </p:cNvSpPr>
          <p:nvPr>
            <p:ph idx="1"/>
          </p:nvPr>
        </p:nvSpPr>
        <p:spPr/>
        <p:txBody>
          <a:bodyPr/>
          <a:lstStyle/>
          <a:p>
            <a:r>
              <a:rPr lang="pl-PL" dirty="0" smtClean="0"/>
              <a:t>Dziedzina </a:t>
            </a:r>
            <a:r>
              <a:rPr lang="pl-PL" dirty="0" smtClean="0"/>
              <a:t>techniki zajmująca się przekazywaniem informacji na odległość za pomocą fal elektromagnetycznych</a:t>
            </a:r>
            <a:r>
              <a:rPr lang="pl-PL" dirty="0" smtClean="0"/>
              <a:t>.</a:t>
            </a:r>
          </a:p>
          <a:p>
            <a:r>
              <a:rPr lang="pl-PL" dirty="0" smtClean="0"/>
              <a:t>Urządzenie , odbiornik , którego za pomocą możemy słuchać różnych stacji radiowych np. </a:t>
            </a:r>
            <a:r>
              <a:rPr lang="pl-PL" dirty="0" err="1" smtClean="0"/>
              <a:t>Rmf</a:t>
            </a:r>
            <a:r>
              <a:rPr lang="pl-PL" dirty="0" smtClean="0"/>
              <a:t> </a:t>
            </a:r>
            <a:r>
              <a:rPr lang="pl-PL" dirty="0" err="1" smtClean="0"/>
              <a:t>fm</a:t>
            </a:r>
            <a:r>
              <a:rPr lang="pl-PL" dirty="0" smtClean="0"/>
              <a:t> czy Radio ZET.</a:t>
            </a:r>
            <a:endParaRPr lang="pl-PL" dirty="0"/>
          </a:p>
        </p:txBody>
      </p:sp>
    </p:spTree>
  </p:cSld>
  <p:clrMapOvr>
    <a:masterClrMapping/>
  </p:clrMapOvr>
  <p:transition>
    <p:pull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CB kanał 9 (ratunkowy)</a:t>
            </a:r>
            <a:br>
              <a:rPr lang="pl-PL" dirty="0" smtClean="0"/>
            </a:br>
            <a:endParaRPr lang="pl-PL" dirty="0"/>
          </a:p>
        </p:txBody>
      </p:sp>
      <p:sp>
        <p:nvSpPr>
          <p:cNvPr id="3" name="Symbol zastępczy zawartości 2"/>
          <p:cNvSpPr>
            <a:spLocks noGrp="1"/>
          </p:cNvSpPr>
          <p:nvPr>
            <p:ph idx="1"/>
          </p:nvPr>
        </p:nvSpPr>
        <p:spPr/>
        <p:txBody>
          <a:bodyPr/>
          <a:lstStyle/>
          <a:p>
            <a:r>
              <a:rPr lang="pl-PL" dirty="0" smtClean="0"/>
              <a:t>Kanał służący wyłącznie do wzywania pomocy w nagłych wypadkach. Nasłuch na nim prowadzą służby ratunkowe, a także ratownicy obywatelscy. </a:t>
            </a:r>
            <a:r>
              <a:rPr lang="pl-PL" b="1" dirty="0" smtClean="0"/>
              <a:t>W żadnym wypadku nie prowadź na tym kanale prywatnych rozmów</a:t>
            </a:r>
            <a:r>
              <a:rPr lang="pl-PL" dirty="0" smtClean="0"/>
              <a:t>.</a:t>
            </a:r>
            <a:endParaRPr lang="pl-PL" dirty="0"/>
          </a:p>
        </p:txBody>
      </p:sp>
    </p:spTree>
  </p:cSld>
  <p:clrMapOvr>
    <a:masterClrMapping/>
  </p:clrMapOvr>
  <p:transition>
    <p:wheel spokes="8"/>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CB kanał 19 (drogowy)</a:t>
            </a:r>
            <a:br>
              <a:rPr lang="pl-PL" dirty="0" smtClean="0"/>
            </a:br>
            <a:endParaRPr lang="pl-PL" dirty="0"/>
          </a:p>
        </p:txBody>
      </p:sp>
      <p:sp>
        <p:nvSpPr>
          <p:cNvPr id="3" name="Symbol zastępczy zawartości 2"/>
          <p:cNvSpPr>
            <a:spLocks noGrp="1"/>
          </p:cNvSpPr>
          <p:nvPr>
            <p:ph idx="1"/>
          </p:nvPr>
        </p:nvSpPr>
        <p:spPr/>
        <p:txBody>
          <a:bodyPr/>
          <a:lstStyle/>
          <a:p>
            <a:r>
              <a:rPr lang="pl-PL" dirty="0" smtClean="0"/>
              <a:t>Większość kierowców – użytkowników CB ma na trasie stale włączone radiotelefony na kanale 19. W ten sposób stale uzyskiwana jest informacja o stanie dróg, aktualnej sytuacji (utrudnieniach) w ruchu drogowym (np. kolizjach, wypadkach czy nieprzejezdnych drogach) i nie tylko (czyli o miejscach postoju policji oraz innych służb drogowych).</a:t>
            </a:r>
            <a:endParaRPr lang="pl-PL" dirty="0"/>
          </a:p>
        </p:txBody>
      </p:sp>
    </p:spTree>
  </p:cSld>
  <p:clrMapOvr>
    <a:masterClrMapping/>
  </p:clrMapOvr>
  <p:transition>
    <p:split dir="in"/>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CB kanał 28 (bazowy)</a:t>
            </a:r>
            <a:br>
              <a:rPr lang="pl-PL" dirty="0" smtClean="0"/>
            </a:br>
            <a:endParaRPr lang="pl-PL" dirty="0"/>
          </a:p>
        </p:txBody>
      </p:sp>
      <p:sp>
        <p:nvSpPr>
          <p:cNvPr id="3" name="Symbol zastępczy zawartości 2"/>
          <p:cNvSpPr>
            <a:spLocks noGrp="1"/>
          </p:cNvSpPr>
          <p:nvPr>
            <p:ph idx="1"/>
          </p:nvPr>
        </p:nvSpPr>
        <p:spPr/>
        <p:txBody>
          <a:bodyPr/>
          <a:lstStyle/>
          <a:p>
            <a:r>
              <a:rPr lang="pl-PL" dirty="0" smtClean="0"/>
              <a:t>Zwyczajowy kanał który w latach 90. był używany tylko do wywoływania. Również kanały 27 i 29 nie były wykorzystywane do prowadzenia rozmów z powodu dużej czułości odbiorników bazowych. Obecnie używany dość często poza obszarami miast.</a:t>
            </a:r>
            <a:endParaRPr lang="pl-PL" dirty="0"/>
          </a:p>
        </p:txBody>
      </p:sp>
    </p:spTree>
  </p:cSld>
  <p:clrMapOvr>
    <a:masterClrMapping/>
  </p:clrMapOvr>
  <p:transition>
    <p:circl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Slangi</a:t>
            </a:r>
            <a:endParaRPr lang="pl-PL" dirty="0"/>
          </a:p>
        </p:txBody>
      </p:sp>
      <p:sp>
        <p:nvSpPr>
          <p:cNvPr id="3" name="Symbol zastępczy zawartości 2"/>
          <p:cNvSpPr>
            <a:spLocks noGrp="1"/>
          </p:cNvSpPr>
          <p:nvPr>
            <p:ph idx="1"/>
          </p:nvPr>
        </p:nvSpPr>
        <p:spPr/>
        <p:txBody>
          <a:bodyPr/>
          <a:lstStyle/>
          <a:p>
            <a:r>
              <a:rPr lang="pl-PL" i="1" dirty="0" smtClean="0"/>
              <a:t>smerfy, misie, miśki</a:t>
            </a:r>
            <a:r>
              <a:rPr lang="pl-PL" dirty="0" smtClean="0"/>
              <a:t> - policjanci </a:t>
            </a:r>
            <a:endParaRPr lang="pl-PL" dirty="0" smtClean="0"/>
          </a:p>
          <a:p>
            <a:r>
              <a:rPr lang="pl-PL" i="1" dirty="0" smtClean="0"/>
              <a:t>hulajnoga</a:t>
            </a:r>
            <a:r>
              <a:rPr lang="pl-PL" dirty="0" smtClean="0"/>
              <a:t>, </a:t>
            </a:r>
            <a:r>
              <a:rPr lang="pl-PL" i="1" dirty="0" smtClean="0"/>
              <a:t>miś na </a:t>
            </a:r>
            <a:r>
              <a:rPr lang="pl-PL" i="1" dirty="0" smtClean="0"/>
              <a:t>hulajnodze</a:t>
            </a:r>
            <a:r>
              <a:rPr lang="pl-PL" dirty="0" smtClean="0"/>
              <a:t> </a:t>
            </a:r>
            <a:r>
              <a:rPr lang="pl-PL" dirty="0" smtClean="0"/>
              <a:t>- policjant na motocyklu </a:t>
            </a:r>
            <a:r>
              <a:rPr lang="pl-PL" dirty="0" smtClean="0"/>
              <a:t>–</a:t>
            </a:r>
          </a:p>
          <a:p>
            <a:r>
              <a:rPr lang="pl-PL" dirty="0" smtClean="0"/>
              <a:t> </a:t>
            </a:r>
            <a:r>
              <a:rPr lang="pl-PL" i="1" dirty="0" smtClean="0"/>
              <a:t>suszarka, </a:t>
            </a:r>
            <a:r>
              <a:rPr lang="pl-PL" i="1" dirty="0" smtClean="0"/>
              <a:t>laser</a:t>
            </a:r>
            <a:r>
              <a:rPr lang="pl-PL" dirty="0" smtClean="0"/>
              <a:t> </a:t>
            </a:r>
            <a:r>
              <a:rPr lang="pl-PL" dirty="0" smtClean="0"/>
              <a:t>- policjant mierzący prędkość </a:t>
            </a:r>
            <a:r>
              <a:rPr lang="pl-PL" dirty="0" smtClean="0"/>
              <a:t>–</a:t>
            </a:r>
          </a:p>
          <a:p>
            <a:r>
              <a:rPr lang="pl-PL" dirty="0" smtClean="0"/>
              <a:t>śmietnik - radar przenośny wyglądający jak puszka na śmieci - robiący zdjęcia, stojący przy ulicy</a:t>
            </a:r>
            <a:endParaRPr lang="pl-PL" dirty="0"/>
          </a:p>
        </p:txBody>
      </p:sp>
    </p:spTree>
  </p:cSld>
  <p:clrMapOvr>
    <a:masterClrMapping/>
  </p:clrMapOvr>
  <p:transition>
    <p:checke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Prezentacje wykonał:</a:t>
            </a:r>
            <a:endParaRPr lang="pl-PL" dirty="0"/>
          </a:p>
        </p:txBody>
      </p:sp>
      <p:sp>
        <p:nvSpPr>
          <p:cNvPr id="3" name="Symbol zastępczy zawartości 2"/>
          <p:cNvSpPr>
            <a:spLocks noGrp="1"/>
          </p:cNvSpPr>
          <p:nvPr>
            <p:ph idx="1"/>
          </p:nvPr>
        </p:nvSpPr>
        <p:spPr/>
        <p:txBody>
          <a:bodyPr>
            <a:normAutofit/>
          </a:bodyPr>
          <a:lstStyle/>
          <a:p>
            <a:pPr>
              <a:buNone/>
            </a:pPr>
            <a:endParaRPr lang="pl-PL" sz="8000" dirty="0" smtClean="0">
              <a:latin typeface="Edwardian Script ITC" pitchFamily="66" charset="0"/>
            </a:endParaRPr>
          </a:p>
          <a:p>
            <a:pPr>
              <a:buNone/>
            </a:pPr>
            <a:r>
              <a:rPr lang="pl-PL" sz="8000" dirty="0" smtClean="0">
                <a:latin typeface="Edwardian Script ITC" pitchFamily="66" charset="0"/>
              </a:rPr>
              <a:t>                 Mateusz Pulka</a:t>
            </a:r>
            <a:endParaRPr lang="pl-PL" sz="8000" dirty="0">
              <a:latin typeface="Edwardian Script ITC" pitchFamily="66" charset="0"/>
            </a:endParaRPr>
          </a:p>
        </p:txBody>
      </p:sp>
    </p:spTree>
  </p:cSld>
  <p:clrMapOvr>
    <a:masterClrMapping/>
  </p:clrMapOvr>
  <p:transition>
    <p:cover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Wynalazca</a:t>
            </a:r>
            <a:endParaRPr lang="pl-PL" dirty="0"/>
          </a:p>
        </p:txBody>
      </p:sp>
      <p:sp>
        <p:nvSpPr>
          <p:cNvPr id="3" name="Symbol zastępczy zawartości 2"/>
          <p:cNvSpPr>
            <a:spLocks noGrp="1"/>
          </p:cNvSpPr>
          <p:nvPr>
            <p:ph idx="1"/>
          </p:nvPr>
        </p:nvSpPr>
        <p:spPr/>
        <p:txBody>
          <a:bodyPr/>
          <a:lstStyle/>
          <a:p>
            <a:r>
              <a:rPr lang="pl-PL" dirty="0" smtClean="0"/>
              <a:t>Za wynalazcę radia uważa się powszechnie Guglielmo Marconiego. Syn włoskiego kupca z Lombardii rozpoczął doświadczenia z przesyłaniem i odbiorem fal radiowych w roku 1894. Pracując w amatorskich warunkach – i częściowo w tajemnicy przed ojcem – uzyskał we wrześniu 1895 roku łączność radiową na odległość 1 </a:t>
            </a:r>
            <a:r>
              <a:rPr lang="pl-PL" dirty="0" smtClean="0"/>
              <a:t>kilometra.</a:t>
            </a:r>
            <a:endParaRPr lang="pl-PL" dirty="0"/>
          </a:p>
        </p:txBody>
      </p:sp>
    </p:spTree>
  </p:cSld>
  <p:clrMapOvr>
    <a:masterClrMapping/>
  </p:clrMapOvr>
  <p:transition>
    <p:plu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pic>
        <p:nvPicPr>
          <p:cNvPr id="1026" name="Picture 2" descr="C:\Documents and Settings\User\Pulpit\Radio_Diora_Pionier_U2_1.jpg"/>
          <p:cNvPicPr>
            <a:picLocks noGrp="1" noChangeAspect="1" noChangeArrowheads="1"/>
          </p:cNvPicPr>
          <p:nvPr>
            <p:ph idx="1"/>
          </p:nvPr>
        </p:nvPicPr>
        <p:blipFill>
          <a:blip r:embed="rId2" cstate="print"/>
          <a:srcRect/>
          <a:stretch>
            <a:fillRect/>
          </a:stretch>
        </p:blipFill>
        <p:spPr bwMode="auto">
          <a:xfrm>
            <a:off x="5072066" y="1643050"/>
            <a:ext cx="3524275" cy="2643206"/>
          </a:xfrm>
          <a:prstGeom prst="rect">
            <a:avLst/>
          </a:prstGeom>
          <a:noFill/>
        </p:spPr>
      </p:pic>
      <p:sp>
        <p:nvSpPr>
          <p:cNvPr id="5" name="Prostokąt 4"/>
          <p:cNvSpPr/>
          <p:nvPr/>
        </p:nvSpPr>
        <p:spPr>
          <a:xfrm>
            <a:off x="214282" y="1500174"/>
            <a:ext cx="4572000" cy="2862322"/>
          </a:xfrm>
          <a:prstGeom prst="rect">
            <a:avLst/>
          </a:prstGeom>
        </p:spPr>
        <p:txBody>
          <a:bodyPr wrap="square">
            <a:spAutoFit/>
          </a:bodyPr>
          <a:lstStyle/>
          <a:p>
            <a:r>
              <a:rPr lang="pl-PL" sz="2000" dirty="0" smtClean="0"/>
              <a:t>W roku 1899 odbyła się próba przekazu sygnału przez kanał La Manche. Jeszcze później, w roku 1901 przekazano wiadomość przez Ocean Atlantycki z Kanady do Anglii. </a:t>
            </a:r>
          </a:p>
          <a:p>
            <a:endParaRPr lang="pl-PL" sz="2000" dirty="0" smtClean="0"/>
          </a:p>
          <a:p>
            <a:r>
              <a:rPr lang="pl-PL" sz="2000" dirty="0" smtClean="0"/>
              <a:t>Pierwszym sygnałem, który przesłano przez Atlantyk była litera "S" alfabetu Morse'a.</a:t>
            </a:r>
            <a:endParaRPr lang="pl-PL" sz="2000" dirty="0"/>
          </a:p>
        </p:txBody>
      </p:sp>
      <p:sp>
        <p:nvSpPr>
          <p:cNvPr id="6" name="Prostokąt 5"/>
          <p:cNvSpPr/>
          <p:nvPr/>
        </p:nvSpPr>
        <p:spPr>
          <a:xfrm>
            <a:off x="4929190" y="4286256"/>
            <a:ext cx="4572000" cy="369332"/>
          </a:xfrm>
          <a:prstGeom prst="rect">
            <a:avLst/>
          </a:prstGeom>
        </p:spPr>
        <p:txBody>
          <a:bodyPr wrap="square">
            <a:spAutoFit/>
          </a:bodyPr>
          <a:lstStyle/>
          <a:p>
            <a:r>
              <a:rPr lang="pl-PL" dirty="0" smtClean="0"/>
              <a:t>Polski odbiornik radiowy.</a:t>
            </a:r>
            <a:endParaRPr lang="pl-PL" dirty="0"/>
          </a:p>
        </p:txBody>
      </p:sp>
    </p:spTree>
  </p:cSld>
  <p:clrMapOvr>
    <a:masterClrMapping/>
  </p:clrMapOvr>
  <p:transition>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Walka o patent na radio!!!</a:t>
            </a:r>
            <a:endParaRPr lang="pl-PL" dirty="0"/>
          </a:p>
        </p:txBody>
      </p:sp>
      <p:sp>
        <p:nvSpPr>
          <p:cNvPr id="3" name="Symbol zastępczy zawartości 2"/>
          <p:cNvSpPr>
            <a:spLocks noGrp="1"/>
          </p:cNvSpPr>
          <p:nvPr>
            <p:ph idx="1"/>
          </p:nvPr>
        </p:nvSpPr>
        <p:spPr/>
        <p:txBody>
          <a:bodyPr>
            <a:normAutofit fontScale="77500" lnSpcReduction="20000"/>
          </a:bodyPr>
          <a:lstStyle/>
          <a:p>
            <a:r>
              <a:rPr lang="pl-PL" dirty="0" smtClean="0"/>
              <a:t>Tesla opracował konstrukcję cewki wysokonapięciowej, wysyłającej silne fale elektromagnetyczne i zaczął pracować nad urządzeniem, które mogłoby te fale odbierać. Jego patent na urządzenie do przesyłania i odbioru fal elektromagnetycznych był gotowy w 1900 roku, jednak ubiegł go w tym o kilka dni Marconi. Tesla walczył z Marconim o patent na radio, dowodząc, że wynalazek Marconiego stosuje bez jego zgody wcześniej opatentowaną przez Teslę cewkę, ale długie procesowanie się doprowadziło Teslę do bankructwa. Ostatecznie dobił Teslę fakt przyznania Marconiemu nagrody Nobla za skonstruowanie radia, mimo iż korzystał on przy tym z teorii stworzonych przez Teslę. Ironią losu jest to, że ostatecznie odwołanie Tesli w sprawie patentu na radio do sądu najwyższego USA zostało wygrane już po śmierci samego Tesli w 1943 roku.</a:t>
            </a:r>
            <a:endParaRPr lang="pl-PL" dirty="0"/>
          </a:p>
        </p:txBody>
      </p:sp>
    </p:spTree>
  </p:cSld>
  <p:clrMapOvr>
    <a:masterClrMapping/>
  </p:clrMapOvr>
  <p:transition>
    <p:wheel spokes="3"/>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92500" lnSpcReduction="10000"/>
          </a:bodyPr>
          <a:lstStyle/>
          <a:p>
            <a:r>
              <a:rPr lang="pl-PL" dirty="0" err="1" smtClean="0"/>
              <a:t>Popow</a:t>
            </a:r>
            <a:r>
              <a:rPr lang="pl-PL" dirty="0" smtClean="0"/>
              <a:t>, w dniu 7 maja 1895 roku, w czasie posiedzenia Rosyjskiego Towarzystwa Fizyko-Chemicznego w Petersburgu, przedstawił pracę pt. </a:t>
            </a:r>
            <a:r>
              <a:rPr lang="pl-PL" i="1" dirty="0" smtClean="0"/>
              <a:t>"O stosunku proszków metalowych do drgań elektrycznych"</a:t>
            </a:r>
            <a:r>
              <a:rPr lang="pl-PL" dirty="0" smtClean="0"/>
              <a:t> i po raz pierwszy przedstawił publicznie przyrząd do wykrywania i rejestracji drgań elektrycznych. Głównym zadaniem przyrządu było jednak wykrywanie burz. Potrafił robić to z odległości 30 </a:t>
            </a:r>
            <a:r>
              <a:rPr lang="pl-PL" dirty="0" err="1" smtClean="0"/>
              <a:t>km</a:t>
            </a:r>
            <a:r>
              <a:rPr lang="pl-PL" dirty="0" smtClean="0"/>
              <a:t>. 24 marca 1896 roku udało się Popowowi nawiązać łączność radiową i przekazać telegraficznie znaki na odległość ponad 250 metrów</a:t>
            </a:r>
            <a:endParaRPr lang="pl-PL" dirty="0"/>
          </a:p>
        </p:txBody>
      </p:sp>
    </p:spTree>
  </p:cSld>
  <p:clrMapOvr>
    <a:masterClrMapping/>
  </p:clrMapOvr>
  <p:transition>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Sposoby transmisji radiowej</a:t>
            </a:r>
            <a:endParaRPr lang="pl-PL" dirty="0"/>
          </a:p>
        </p:txBody>
      </p:sp>
      <p:sp>
        <p:nvSpPr>
          <p:cNvPr id="3" name="Symbol zastępczy zawartości 2"/>
          <p:cNvSpPr>
            <a:spLocks noGrp="1"/>
          </p:cNvSpPr>
          <p:nvPr>
            <p:ph idx="1"/>
          </p:nvPr>
        </p:nvSpPr>
        <p:spPr/>
        <p:txBody>
          <a:bodyPr/>
          <a:lstStyle/>
          <a:p>
            <a:r>
              <a:rPr lang="pl-PL" dirty="0" smtClean="0"/>
              <a:t>Informacja </a:t>
            </a:r>
            <a:r>
              <a:rPr lang="pl-PL" dirty="0" smtClean="0"/>
              <a:t>może być przesyłana w postaci:</a:t>
            </a:r>
          </a:p>
          <a:p>
            <a:r>
              <a:rPr lang="pl-PL" dirty="0" smtClean="0"/>
              <a:t>zakodowanej (np. alfabetem Morse'a) – wymaga wówczas odkodowania przez odbiorcę</a:t>
            </a:r>
          </a:p>
          <a:p>
            <a:r>
              <a:rPr lang="pl-PL" dirty="0" smtClean="0"/>
              <a:t>zapisu fali dźwiękowej – wymaga wówczas radioodbiornika</a:t>
            </a:r>
          </a:p>
          <a:p>
            <a:endParaRPr lang="pl-PL" dirty="0"/>
          </a:p>
        </p:txBody>
      </p:sp>
    </p:spTree>
  </p:cSld>
  <p:clrMapOvr>
    <a:masterClrMapping/>
  </p:clrMapOvr>
  <p:transition>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Słowo radio ma w języku polskim kilka znaczeń, z których najczęściej spotykane, to:</a:t>
            </a:r>
            <a:endParaRPr lang="pl-PL" dirty="0"/>
          </a:p>
        </p:txBody>
      </p:sp>
      <p:sp>
        <p:nvSpPr>
          <p:cNvPr id="3" name="Symbol zastępczy zawartości 2"/>
          <p:cNvSpPr>
            <a:spLocks noGrp="1"/>
          </p:cNvSpPr>
          <p:nvPr>
            <p:ph idx="1"/>
          </p:nvPr>
        </p:nvSpPr>
        <p:spPr>
          <a:xfrm>
            <a:off x="457200" y="1714488"/>
            <a:ext cx="8229600" cy="4594872"/>
          </a:xfrm>
        </p:spPr>
        <p:txBody>
          <a:bodyPr>
            <a:normAutofit fontScale="77500" lnSpcReduction="20000"/>
          </a:bodyPr>
          <a:lstStyle/>
          <a:p>
            <a:r>
              <a:rPr lang="pl-PL" dirty="0" smtClean="0"/>
              <a:t>Radiofonia, czyli system rozpowszechniania drogą radiową publicznie dostępnych audycji.</a:t>
            </a:r>
          </a:p>
          <a:p>
            <a:r>
              <a:rPr lang="pl-PL" dirty="0" smtClean="0"/>
              <a:t>Rozgłośnia radiowa – instytucja opracowująca i nadająca program radiowy. Zazwyczaj dysponuje własnym studiem radiowym, aparaturą do rejestracji i obróbki dźwięku oraz nadajnikiem.</a:t>
            </a:r>
          </a:p>
          <a:p>
            <a:r>
              <a:rPr lang="pl-PL" i="1" dirty="0" smtClean="0"/>
              <a:t>(zob. kategoria</a:t>
            </a:r>
            <a:r>
              <a:rPr lang="pl-PL" i="1" dirty="0" smtClean="0"/>
              <a:t>: Rozgłośnie </a:t>
            </a:r>
            <a:r>
              <a:rPr lang="pl-PL" i="1" dirty="0" smtClean="0"/>
              <a:t>radiowe)</a:t>
            </a:r>
            <a:r>
              <a:rPr lang="pl-PL" dirty="0" smtClean="0"/>
              <a:t>. radioodbiornik – urządzenie umożliwiające odbiór i odsłuchiwanie audycji radiowych.</a:t>
            </a:r>
          </a:p>
          <a:p>
            <a:r>
              <a:rPr lang="pl-PL" i="1" dirty="0" smtClean="0"/>
              <a:t>(przykład: Włączyć radio. Radio grało na cały regulator. Radio tranzystorowe)</a:t>
            </a:r>
            <a:r>
              <a:rPr lang="pl-PL" dirty="0" smtClean="0"/>
              <a:t>. radiostacja, radiotelefon, CB radio – urządzenie służące do prowadzenia łączności radiowej.</a:t>
            </a:r>
          </a:p>
          <a:p>
            <a:r>
              <a:rPr lang="pl-PL" i="1" dirty="0" smtClean="0"/>
              <a:t>(przykład: Dalsze informacje otrzymacie przez radio)</a:t>
            </a:r>
            <a:r>
              <a:rPr lang="pl-PL" dirty="0" smtClean="0"/>
              <a:t>. Aparatura do zdalnego sterowania urządzeń, np. modeli</a:t>
            </a:r>
          </a:p>
          <a:p>
            <a:endParaRPr lang="pl-PL" dirty="0"/>
          </a:p>
        </p:txBody>
      </p:sp>
    </p:spTree>
  </p:cSld>
  <p:clrMapOvr>
    <a:masterClrMapping/>
  </p:clrMapOvr>
  <p:transition>
    <p:diamon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CB radio</a:t>
            </a:r>
            <a:endParaRPr lang="pl-PL" dirty="0"/>
          </a:p>
        </p:txBody>
      </p:sp>
      <p:sp>
        <p:nvSpPr>
          <p:cNvPr id="3" name="Symbol zastępczy zawartości 2"/>
          <p:cNvSpPr>
            <a:spLocks noGrp="1"/>
          </p:cNvSpPr>
          <p:nvPr>
            <p:ph idx="1"/>
          </p:nvPr>
        </p:nvSpPr>
        <p:spPr/>
        <p:txBody>
          <a:bodyPr>
            <a:normAutofit/>
          </a:bodyPr>
          <a:lstStyle/>
          <a:p>
            <a:r>
              <a:rPr lang="pl-PL" dirty="0" smtClean="0"/>
              <a:t>Pasmo </a:t>
            </a:r>
            <a:r>
              <a:rPr lang="pl-PL" dirty="0" smtClean="0"/>
              <a:t>radiowe i urządzenia łączności (radiostacja, anteny i osprzęt) pracujące w zakresie 27 </a:t>
            </a:r>
            <a:r>
              <a:rPr lang="pl-PL" dirty="0" err="1" smtClean="0"/>
              <a:t>MHz</a:t>
            </a:r>
            <a:r>
              <a:rPr lang="pl-PL" dirty="0" smtClean="0"/>
              <a:t>(11 </a:t>
            </a:r>
            <a:r>
              <a:rPr lang="pl-PL" dirty="0" smtClean="0"/>
              <a:t>metrów). Połączenia w terenie otwartym i płaskim o zasięgu kilkudziesięciu kilometrów - stacje bazowe, do kilkunastu </a:t>
            </a:r>
            <a:r>
              <a:rPr lang="pl-PL" dirty="0" smtClean="0"/>
              <a:t>kilometrów)</a:t>
            </a:r>
            <a:endParaRPr lang="pl-PL" dirty="0"/>
          </a:p>
        </p:txBody>
      </p:sp>
    </p:spTree>
  </p:cSld>
  <p:clrMapOvr>
    <a:masterClrMapping/>
  </p:clrMapOvr>
  <p:transition>
    <p:pull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erzchołek">
  <a:themeElements>
    <a:clrScheme name="Wierzchołek">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Wierzchołek">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ierzchołek">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51</TotalTime>
  <Words>1103</Words>
  <Application>Microsoft Office PowerPoint</Application>
  <PresentationFormat>Pokaz na ekranie (4:3)</PresentationFormat>
  <Paragraphs>66</Paragraphs>
  <Slides>24</Slides>
  <Notes>0</Notes>
  <HiddenSlides>0</HiddenSlides>
  <MMClips>0</MMClips>
  <ScaleCrop>false</ScaleCrop>
  <HeadingPairs>
    <vt:vector size="4" baseType="variant">
      <vt:variant>
        <vt:lpstr>Motyw</vt:lpstr>
      </vt:variant>
      <vt:variant>
        <vt:i4>1</vt:i4>
      </vt:variant>
      <vt:variant>
        <vt:lpstr>Tytuły slajdów</vt:lpstr>
      </vt:variant>
      <vt:variant>
        <vt:i4>24</vt:i4>
      </vt:variant>
    </vt:vector>
  </HeadingPairs>
  <TitlesOfParts>
    <vt:vector size="25" baseType="lpstr">
      <vt:lpstr>Wierzchołek</vt:lpstr>
      <vt:lpstr>Radio</vt:lpstr>
      <vt:lpstr>Co to jest radio? </vt:lpstr>
      <vt:lpstr>Wynalazca</vt:lpstr>
      <vt:lpstr>Slajd 4</vt:lpstr>
      <vt:lpstr>Walka o patent na radio!!!</vt:lpstr>
      <vt:lpstr>Slajd 6</vt:lpstr>
      <vt:lpstr>Sposoby transmisji radiowej</vt:lpstr>
      <vt:lpstr>Słowo radio ma w języku polskim kilka znaczeń, z których najczęściej spotykane, to:</vt:lpstr>
      <vt:lpstr>CB radio</vt:lpstr>
      <vt:lpstr>Slajd 10</vt:lpstr>
      <vt:lpstr>Pasma częstotliwości CB radia:</vt:lpstr>
      <vt:lpstr>Ręczne CB radio</vt:lpstr>
      <vt:lpstr>Samochodowe CB aradio</vt:lpstr>
      <vt:lpstr>Radio samochodowe</vt:lpstr>
      <vt:lpstr>Slajd 15</vt:lpstr>
      <vt:lpstr>Slajd 16</vt:lpstr>
      <vt:lpstr>Slajd 17</vt:lpstr>
      <vt:lpstr>Slajd 18</vt:lpstr>
      <vt:lpstr>Kanały CB</vt:lpstr>
      <vt:lpstr>CB kanał 9 (ratunkowy) </vt:lpstr>
      <vt:lpstr>CB kanał 19 (drogowy) </vt:lpstr>
      <vt:lpstr>CB kanał 28 (bazowy) </vt:lpstr>
      <vt:lpstr>Slangi</vt:lpstr>
      <vt:lpstr>Prezentacje wykonał:</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Radio</dc:title>
  <dc:creator>Oem</dc:creator>
  <cp:lastModifiedBy>Oem</cp:lastModifiedBy>
  <cp:revision>6</cp:revision>
  <dcterms:created xsi:type="dcterms:W3CDTF">2012-05-28T13:24:14Z</dcterms:created>
  <dcterms:modified xsi:type="dcterms:W3CDTF">2012-05-28T14:15:58Z</dcterms:modified>
</cp:coreProperties>
</file>