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305" r:id="rId4"/>
    <p:sldId id="306" r:id="rId5"/>
    <p:sldId id="307" r:id="rId6"/>
    <p:sldId id="308" r:id="rId7"/>
    <p:sldId id="309" r:id="rId8"/>
    <p:sldId id="267" r:id="rId9"/>
    <p:sldId id="258" r:id="rId10"/>
    <p:sldId id="259" r:id="rId11"/>
    <p:sldId id="260" r:id="rId12"/>
    <p:sldId id="261" r:id="rId13"/>
    <p:sldId id="264" r:id="rId14"/>
    <p:sldId id="265" r:id="rId15"/>
    <p:sldId id="266" r:id="rId16"/>
    <p:sldId id="277" r:id="rId17"/>
    <p:sldId id="263" r:id="rId18"/>
    <p:sldId id="269" r:id="rId19"/>
    <p:sldId id="270" r:id="rId20"/>
    <p:sldId id="271" r:id="rId21"/>
    <p:sldId id="268" r:id="rId22"/>
    <p:sldId id="274" r:id="rId23"/>
    <p:sldId id="272" r:id="rId24"/>
    <p:sldId id="273" r:id="rId25"/>
    <p:sldId id="275" r:id="rId26"/>
    <p:sldId id="276" r:id="rId27"/>
    <p:sldId id="278" r:id="rId28"/>
    <p:sldId id="279" r:id="rId29"/>
    <p:sldId id="280" r:id="rId30"/>
    <p:sldId id="281" r:id="rId31"/>
    <p:sldId id="286" r:id="rId32"/>
    <p:sldId id="287" r:id="rId33"/>
    <p:sldId id="304" r:id="rId34"/>
    <p:sldId id="282" r:id="rId35"/>
    <p:sldId id="283" r:id="rId36"/>
    <p:sldId id="285" r:id="rId37"/>
    <p:sldId id="284" r:id="rId38"/>
    <p:sldId id="288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10" r:id="rId49"/>
    <p:sldId id="301" r:id="rId50"/>
    <p:sldId id="303" r:id="rId5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B66E784-7EBD-4E38-B39C-F9AD2B855B80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4D09AF1-CC2D-496A-8228-30A12CE8BC9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D01B0-3D01-49CF-A364-D44F9EB81B10}" type="slidenum">
              <a:rPr lang="pl-PL"/>
              <a:pPr/>
              <a:t>1</a:t>
            </a:fld>
            <a:endParaRPr lang="pl-PL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83107-A5E8-43D2-BB80-2423473AFAE6}" type="slidenum">
              <a:rPr lang="pl-PL"/>
              <a:pPr/>
              <a:t>10</a:t>
            </a:fld>
            <a:endParaRPr lang="pl-PL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81724-38A7-47C0-8856-30493ECFBADF}" type="slidenum">
              <a:rPr lang="pl-PL"/>
              <a:pPr/>
              <a:t>11</a:t>
            </a:fld>
            <a:endParaRPr lang="pl-PL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BC9F3-72C2-4069-8100-A1402F81D459}" type="slidenum">
              <a:rPr lang="pl-PL"/>
              <a:pPr/>
              <a:t>12</a:t>
            </a:fld>
            <a:endParaRPr lang="pl-PL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5E9C9-141E-4619-9616-5833F8B32D8D}" type="slidenum">
              <a:rPr lang="pl-PL"/>
              <a:pPr/>
              <a:t>13</a:t>
            </a:fld>
            <a:endParaRPr lang="pl-PL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CE40A-C139-4EF2-A045-595B686F5DEB}" type="slidenum">
              <a:rPr lang="pl-PL"/>
              <a:pPr/>
              <a:t>14</a:t>
            </a:fld>
            <a:endParaRPr lang="pl-PL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0BFE8-A09C-4D19-ACC3-2C18E0E4CFE8}" type="slidenum">
              <a:rPr lang="pl-PL"/>
              <a:pPr/>
              <a:t>15</a:t>
            </a:fld>
            <a:endParaRPr lang="pl-PL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93D60C-1BA7-4AE9-8087-4EE75831A685}" type="slidenum">
              <a:rPr lang="pl-PL"/>
              <a:pPr/>
              <a:t>16</a:t>
            </a:fld>
            <a:endParaRPr lang="pl-PL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21B9D6-16E4-40C5-9A48-7ECFDAD73DE0}" type="slidenum">
              <a:rPr lang="pl-PL"/>
              <a:pPr/>
              <a:t>17</a:t>
            </a:fld>
            <a:endParaRPr lang="pl-PL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2046CD-5E69-4627-BD31-154F02163EDD}" type="slidenum">
              <a:rPr lang="pl-PL"/>
              <a:pPr/>
              <a:t>18</a:t>
            </a:fld>
            <a:endParaRPr lang="pl-PL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0EC51-592B-4845-AF4E-B377E4FEC805}" type="slidenum">
              <a:rPr lang="pl-PL"/>
              <a:pPr/>
              <a:t>19</a:t>
            </a:fld>
            <a:endParaRPr lang="pl-PL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76F17-31D0-4C8D-8508-5018296F064D}" type="slidenum">
              <a:rPr lang="pl-PL"/>
              <a:pPr/>
              <a:t>2</a:t>
            </a:fld>
            <a:endParaRPr lang="pl-PL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0484E-685C-4D07-B731-161CC957DE25}" type="slidenum">
              <a:rPr lang="pl-PL"/>
              <a:pPr/>
              <a:t>20</a:t>
            </a:fld>
            <a:endParaRPr lang="pl-PL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B0C85-EC98-4D44-AA09-8E4369556240}" type="slidenum">
              <a:rPr lang="pl-PL"/>
              <a:pPr/>
              <a:t>21</a:t>
            </a:fld>
            <a:endParaRPr lang="pl-PL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FC937-9C93-43F6-833A-6626898FE50D}" type="slidenum">
              <a:rPr lang="pl-PL"/>
              <a:pPr/>
              <a:t>22</a:t>
            </a:fld>
            <a:endParaRPr lang="pl-PL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598A7-B65C-4CA9-A7E5-A8CA10DD331B}" type="slidenum">
              <a:rPr lang="pl-PL"/>
              <a:pPr/>
              <a:t>23</a:t>
            </a:fld>
            <a:endParaRPr lang="pl-PL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C558D-CD80-40EA-AD62-789DBC447698}" type="slidenum">
              <a:rPr lang="pl-PL"/>
              <a:pPr/>
              <a:t>24</a:t>
            </a:fld>
            <a:endParaRPr lang="pl-PL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E48BBA-2191-49EE-B9CC-D671A7031278}" type="slidenum">
              <a:rPr lang="pl-PL"/>
              <a:pPr/>
              <a:t>25</a:t>
            </a:fld>
            <a:endParaRPr lang="pl-PL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D7271-677B-4620-B3E7-3FEC33696676}" type="slidenum">
              <a:rPr lang="pl-PL"/>
              <a:pPr/>
              <a:t>26</a:t>
            </a:fld>
            <a:endParaRPr lang="pl-PL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DEBD6-E0ED-4C7D-9048-299F87701490}" type="slidenum">
              <a:rPr lang="pl-PL"/>
              <a:pPr/>
              <a:t>27</a:t>
            </a:fld>
            <a:endParaRPr lang="pl-PL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897001-D9BF-4381-A8F3-5900ADD05A4A}" type="slidenum">
              <a:rPr lang="pl-PL"/>
              <a:pPr/>
              <a:t>28</a:t>
            </a:fld>
            <a:endParaRPr lang="pl-PL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81F73-0669-40B1-8FEF-EB9C495F15A3}" type="slidenum">
              <a:rPr lang="pl-PL"/>
              <a:pPr/>
              <a:t>29</a:t>
            </a:fld>
            <a:endParaRPr lang="pl-PL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F7447-DA9C-409F-AF94-7E1F8C0A4B74}" type="slidenum">
              <a:rPr lang="pl-PL"/>
              <a:pPr/>
              <a:t>3</a:t>
            </a:fld>
            <a:endParaRPr lang="pl-PL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53922-D1F5-436E-9671-52E8490DE000}" type="slidenum">
              <a:rPr lang="pl-PL"/>
              <a:pPr/>
              <a:t>30</a:t>
            </a:fld>
            <a:endParaRPr lang="pl-PL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9D96A-4516-4A4B-8A1C-D6B38DE59B98}" type="slidenum">
              <a:rPr lang="pl-PL"/>
              <a:pPr/>
              <a:t>31</a:t>
            </a:fld>
            <a:endParaRPr lang="pl-PL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2B969E-7205-498E-AFC2-76B9899AA230}" type="slidenum">
              <a:rPr lang="pl-PL"/>
              <a:pPr/>
              <a:t>32</a:t>
            </a:fld>
            <a:endParaRPr lang="pl-PL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B6EAD-7306-4AAC-9C66-FCB185A05765}" type="slidenum">
              <a:rPr lang="pl-PL"/>
              <a:pPr/>
              <a:t>33</a:t>
            </a:fld>
            <a:endParaRPr lang="pl-PL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83959B-C216-4FE9-9518-D6FD917D07A2}" type="slidenum">
              <a:rPr lang="pl-PL"/>
              <a:pPr/>
              <a:t>34</a:t>
            </a:fld>
            <a:endParaRPr lang="pl-PL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FEA35-AF23-4809-8818-6F3B22F2E250}" type="slidenum">
              <a:rPr lang="pl-PL"/>
              <a:pPr/>
              <a:t>35</a:t>
            </a:fld>
            <a:endParaRPr lang="pl-PL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95B4EC-E19A-419E-8EC2-6953FCE9A33B}" type="slidenum">
              <a:rPr lang="pl-PL"/>
              <a:pPr/>
              <a:t>36</a:t>
            </a:fld>
            <a:endParaRPr lang="pl-PL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67C28-FB89-4E55-8D71-206D3CD73565}" type="slidenum">
              <a:rPr lang="pl-PL"/>
              <a:pPr/>
              <a:t>37</a:t>
            </a:fld>
            <a:endParaRPr lang="pl-PL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B3BC2-FCB5-4D0F-AF28-CBCDB9371ADD}" type="slidenum">
              <a:rPr lang="pl-PL"/>
              <a:pPr/>
              <a:t>38</a:t>
            </a:fld>
            <a:endParaRPr lang="pl-PL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9E6B3-BB59-4158-82F4-B415B72CD95F}" type="slidenum">
              <a:rPr lang="pl-PL"/>
              <a:pPr/>
              <a:t>39</a:t>
            </a:fld>
            <a:endParaRPr lang="pl-PL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35422-A7F0-4614-88A6-14C222822585}" type="slidenum">
              <a:rPr lang="pl-PL"/>
              <a:pPr/>
              <a:t>4</a:t>
            </a:fld>
            <a:endParaRPr lang="pl-PL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61B2A-43FD-42ED-A522-215F4088561F}" type="slidenum">
              <a:rPr lang="pl-PL"/>
              <a:pPr/>
              <a:t>40</a:t>
            </a:fld>
            <a:endParaRPr lang="pl-PL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3F501-6290-4A48-84BB-747D0906ED95}" type="slidenum">
              <a:rPr lang="pl-PL"/>
              <a:pPr/>
              <a:t>41</a:t>
            </a:fld>
            <a:endParaRPr lang="pl-PL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4F4F79-88B8-47F3-8DA6-B56959637F6A}" type="slidenum">
              <a:rPr lang="pl-PL"/>
              <a:pPr/>
              <a:t>42</a:t>
            </a:fld>
            <a:endParaRPr lang="pl-PL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AB3A6-4AE6-4A8B-B9DE-F46E4A62B429}" type="slidenum">
              <a:rPr lang="pl-PL"/>
              <a:pPr/>
              <a:t>43</a:t>
            </a:fld>
            <a:endParaRPr lang="pl-PL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AEC48-3987-4D69-B016-E339900E2700}" type="slidenum">
              <a:rPr lang="pl-PL"/>
              <a:pPr/>
              <a:t>44</a:t>
            </a:fld>
            <a:endParaRPr lang="pl-PL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CB559-4025-4C73-B251-BC44A676F815}" type="slidenum">
              <a:rPr lang="pl-PL"/>
              <a:pPr/>
              <a:t>45</a:t>
            </a:fld>
            <a:endParaRPr lang="pl-PL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13899-9B06-4249-BDC4-BBF5CECB7249}" type="slidenum">
              <a:rPr lang="pl-PL"/>
              <a:pPr/>
              <a:t>46</a:t>
            </a:fld>
            <a:endParaRPr lang="pl-PL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6F93F-5037-4856-BA2E-8830315E9F88}" type="slidenum">
              <a:rPr lang="pl-PL"/>
              <a:pPr/>
              <a:t>47</a:t>
            </a:fld>
            <a:endParaRPr lang="pl-PL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A77EE-FCDB-40F6-8BC0-75FBFFBF0EE2}" type="slidenum">
              <a:rPr lang="pl-PL"/>
              <a:pPr/>
              <a:t>48</a:t>
            </a:fld>
            <a:endParaRPr lang="pl-PL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BFF36-E809-4CAC-8E51-F57289762F5D}" type="slidenum">
              <a:rPr lang="pl-PL"/>
              <a:pPr/>
              <a:t>49</a:t>
            </a:fld>
            <a:endParaRPr lang="pl-PL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C0120-14AF-484C-A3CA-E1753C9FBFF0}" type="slidenum">
              <a:rPr lang="pl-PL"/>
              <a:pPr/>
              <a:t>5</a:t>
            </a:fld>
            <a:endParaRPr lang="pl-PL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1CFD19-909B-456A-A750-F2683E1EA0DA}" type="slidenum">
              <a:rPr lang="pl-PL"/>
              <a:pPr/>
              <a:t>50</a:t>
            </a:fld>
            <a:endParaRPr lang="pl-PL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78083-0C5E-413F-84EA-1EDF654EA89E}" type="slidenum">
              <a:rPr lang="pl-PL"/>
              <a:pPr/>
              <a:t>6</a:t>
            </a:fld>
            <a:endParaRPr lang="pl-PL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76FEA9-4FB6-4CD7-997C-2773DA2B037E}" type="slidenum">
              <a:rPr lang="pl-PL"/>
              <a:pPr/>
              <a:t>7</a:t>
            </a:fld>
            <a:endParaRPr lang="pl-PL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FEA9E-2582-4415-A833-B25BAB21995A}" type="slidenum">
              <a:rPr lang="pl-PL"/>
              <a:pPr/>
              <a:t>8</a:t>
            </a:fld>
            <a:endParaRPr lang="pl-PL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01C26-B678-4898-ADED-CF0E136E9ACB}" type="slidenum">
              <a:rPr lang="pl-PL"/>
              <a:pPr/>
              <a:t>9</a:t>
            </a:fld>
            <a:endParaRPr lang="pl-PL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3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643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643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4643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4643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4643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4644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14644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644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464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1464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14644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4644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4644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A56A15-EC4E-4BED-87A0-620EFE51039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DB3F2-5B14-4BB7-8E2A-24886F86F31E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AA789A-1ED0-48B8-9694-2392588F6524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F91014-60A4-4580-A125-1DB150AF4A54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D0661D-BCCF-46C1-A65F-9FB066303C0B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7F8319-2F04-4840-937D-74D349C251E3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8B2AF2-5D4D-47BC-AF6A-9ECE7DBD4594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7D2A4B-3FDC-41F5-9DCE-D8B8AA4B796A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290C30-9190-464C-A450-BDCBE4E127E3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67B86E-D840-4D86-A607-F815632203CB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27CC3D-CEF0-4381-8730-72F220E2B856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2EBCDF1-7F8F-44D9-8DB4-057297332167}" type="slidenum">
              <a:rPr lang="pl-PL"/>
              <a:pPr/>
              <a:t>‹#›</a:t>
            </a:fld>
            <a:endParaRPr lang="pl-PL"/>
          </a:p>
        </p:txBody>
      </p:sp>
      <p:grpSp>
        <p:nvGrpSpPr>
          <p:cNvPr id="14541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541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54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454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454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454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454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1454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54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454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454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145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w MS Excel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statystyczne - Minimum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najmniejszą liczbę w zbiorze wartości.</a:t>
            </a:r>
            <a:endParaRPr lang="pl-PL" sz="2400" b="1"/>
          </a:p>
          <a:p>
            <a:r>
              <a:rPr lang="pl-PL" b="1"/>
              <a:t>MIN</a:t>
            </a:r>
            <a:r>
              <a:rPr lang="pl-PL"/>
              <a:t>(</a:t>
            </a:r>
            <a:r>
              <a:rPr lang="pl-PL" b="1"/>
              <a:t>liczba1</a:t>
            </a:r>
            <a:r>
              <a:rPr lang="pl-PL"/>
              <a:t>;liczba2,...) </a:t>
            </a:r>
          </a:p>
          <a:p>
            <a:r>
              <a:rPr lang="pl-PL"/>
              <a:t>Liczba1; liczba2;...  to 1 do 30 liczb, dla których należy znaleźć wartość minimalną. </a:t>
            </a:r>
          </a:p>
          <a:p>
            <a:r>
              <a:rPr lang="pl-PL"/>
              <a:t>Przykład =Min (A2:A6)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statystyczne - Max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największą liczbę w zbiorze wartości.</a:t>
            </a:r>
            <a:endParaRPr lang="pl-PL" sz="2400" b="1"/>
          </a:p>
          <a:p>
            <a:r>
              <a:rPr lang="pl-PL" b="1"/>
              <a:t>MAX</a:t>
            </a:r>
            <a:r>
              <a:rPr lang="pl-PL"/>
              <a:t>(</a:t>
            </a:r>
            <a:r>
              <a:rPr lang="pl-PL" b="1"/>
              <a:t>liczba1</a:t>
            </a:r>
            <a:r>
              <a:rPr lang="pl-PL"/>
              <a:t>;liczba2,...) </a:t>
            </a:r>
          </a:p>
          <a:p>
            <a:r>
              <a:rPr lang="pl-PL"/>
              <a:t>Liczba1; liczba2;...  to 1 do 30 liczb, dla których należy znaleźć wartość maksymalną. </a:t>
            </a:r>
          </a:p>
          <a:p>
            <a:r>
              <a:rPr lang="pl-PL"/>
              <a:t>Przykład =MAX (A2:A6)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statystyczne – Ile.liczb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Zlicza komórki zawierające liczby </a:t>
            </a:r>
            <a:endParaRPr lang="pl-PL" sz="2400" b="1"/>
          </a:p>
          <a:p>
            <a:r>
              <a:rPr lang="pl-PL" b="1"/>
              <a:t>ILE.LICZB</a:t>
            </a:r>
            <a:r>
              <a:rPr lang="pl-PL"/>
              <a:t>(</a:t>
            </a:r>
            <a:r>
              <a:rPr lang="pl-PL" b="1"/>
              <a:t>wartość1</a:t>
            </a:r>
            <a:r>
              <a:rPr lang="pl-PL"/>
              <a:t>;wartość2;...)</a:t>
            </a:r>
          </a:p>
          <a:p>
            <a:r>
              <a:rPr lang="pl-PL"/>
              <a:t>Wartość1, wartość2, ...    to od 1 do 30 argumentów, które mogą zawierać różne typy danych, ale spośród których zliczane są tylko liczby.</a:t>
            </a:r>
          </a:p>
          <a:p>
            <a:r>
              <a:rPr lang="pl-PL"/>
              <a:t>Przykład =ILE.LICZB(A2:A8)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Funkcje statystyczne – L</a:t>
            </a:r>
            <a:r>
              <a:rPr lang="pl-PL" sz="4000" b="0"/>
              <a:t>ICZ.JEŻELI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Zlicza komórki wewnątrz zakresu, które spełniają podane kryteria.</a:t>
            </a:r>
            <a:endParaRPr lang="pl-PL" sz="2400" b="1"/>
          </a:p>
          <a:p>
            <a:r>
              <a:rPr lang="pl-PL" b="1"/>
              <a:t>LICZ.JEŻELI</a:t>
            </a:r>
            <a:r>
              <a:rPr lang="pl-PL"/>
              <a:t>(</a:t>
            </a:r>
            <a:r>
              <a:rPr lang="pl-PL" b="1"/>
              <a:t>zakres</a:t>
            </a:r>
            <a:r>
              <a:rPr lang="pl-PL"/>
              <a:t>;</a:t>
            </a:r>
            <a:r>
              <a:rPr lang="pl-PL" b="1"/>
              <a:t>kryteria</a:t>
            </a:r>
            <a:r>
              <a:rPr lang="pl-PL"/>
              <a:t>)</a:t>
            </a:r>
          </a:p>
          <a:p>
            <a:r>
              <a:rPr lang="pl-PL"/>
              <a:t>Przykład =LICZ.JEŻELI(A2:A5;"jabłka") Przykład kryterium:  „32”, „&gt;32”, „jabłka”.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Funkcje statystyczne – </a:t>
            </a:r>
            <a:r>
              <a:rPr lang="pl-PL" sz="4000" b="0"/>
              <a:t>LICZ.PUSTE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Zlicza puste komórki w wybranym zakresie komórek.</a:t>
            </a:r>
            <a:endParaRPr lang="pl-PL" sz="2400" b="1"/>
          </a:p>
          <a:p>
            <a:r>
              <a:rPr lang="pl-PL" b="1"/>
              <a:t>LICZ.PUSTE</a:t>
            </a:r>
            <a:r>
              <a:rPr lang="pl-PL"/>
              <a:t>(</a:t>
            </a:r>
            <a:r>
              <a:rPr lang="pl-PL" b="1"/>
              <a:t>zakres</a:t>
            </a:r>
            <a:r>
              <a:rPr lang="pl-PL"/>
              <a:t>)</a:t>
            </a:r>
          </a:p>
          <a:p>
            <a:r>
              <a:rPr lang="pl-PL"/>
              <a:t>Przykład =LICZ.PUSTE(A2:B5) </a:t>
            </a:r>
          </a:p>
          <a:p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Funkcje statystyczne – </a:t>
            </a:r>
            <a:r>
              <a:rPr lang="pl-PL" sz="4000" b="0"/>
              <a:t>ILE.NIEPUSTYCH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Zlicza komórki, które nie są puste</a:t>
            </a:r>
          </a:p>
          <a:p>
            <a:r>
              <a:rPr lang="pl-PL" b="1"/>
              <a:t>ILE.NIEPUSTYCH</a:t>
            </a:r>
            <a:r>
              <a:rPr lang="pl-PL"/>
              <a:t>(</a:t>
            </a:r>
            <a:r>
              <a:rPr lang="pl-PL" b="1"/>
              <a:t>wartość1</a:t>
            </a:r>
            <a:r>
              <a:rPr lang="pl-PL"/>
              <a:t>;wartość2;...)</a:t>
            </a:r>
          </a:p>
          <a:p>
            <a:r>
              <a:rPr lang="pl-PL"/>
              <a:t>Przykład =ILE.NIEPUSTYCH(A2:A8) </a:t>
            </a:r>
          </a:p>
          <a:p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finansowe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finansowe - PMT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800"/>
              <a:t>Oblicza spłatę pożyczki przy założeniu stałych, okresowych płatności i stałej stopy oprocentowania.</a:t>
            </a:r>
          </a:p>
          <a:p>
            <a:r>
              <a:rPr lang="pl-PL" sz="2800" b="1"/>
              <a:t>PMT</a:t>
            </a:r>
            <a:r>
              <a:rPr lang="pl-PL" sz="2800"/>
              <a:t>(</a:t>
            </a:r>
            <a:r>
              <a:rPr lang="pl-PL" sz="2800" b="1"/>
              <a:t>stopa</a:t>
            </a:r>
            <a:r>
              <a:rPr lang="pl-PL" sz="2800"/>
              <a:t>;</a:t>
            </a:r>
            <a:r>
              <a:rPr lang="pl-PL" sz="2800" b="1"/>
              <a:t>liczba_rat</a:t>
            </a:r>
            <a:r>
              <a:rPr lang="pl-PL" sz="2800"/>
              <a:t>;</a:t>
            </a:r>
            <a:r>
              <a:rPr lang="pl-PL" sz="2800" b="1"/>
              <a:t>wa</a:t>
            </a:r>
            <a:r>
              <a:rPr lang="pl-PL" sz="2800"/>
              <a:t>;)</a:t>
            </a:r>
            <a:br>
              <a:rPr lang="pl-PL" sz="2800"/>
            </a:br>
            <a:r>
              <a:rPr lang="pl-PL" sz="2800"/>
              <a:t>Stopa    to stopa procentowa pożyczki.</a:t>
            </a:r>
            <a:br>
              <a:rPr lang="pl-PL" sz="2800"/>
            </a:br>
            <a:r>
              <a:rPr lang="pl-PL" sz="2800"/>
              <a:t>Liczba_rat    to całkowita liczba płatności w czasie pożyczki.</a:t>
            </a:r>
            <a:br>
              <a:rPr lang="pl-PL" sz="2800"/>
            </a:br>
            <a:r>
              <a:rPr lang="pl-PL" sz="2800"/>
              <a:t>Wa    to obecna wartość czyli całkowita suma bieżącej wartości serii przyszłych płatności (nazywana także kapitałem).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finansowe - PMT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Przykład:</a:t>
            </a:r>
          </a:p>
          <a:p>
            <a:r>
              <a:rPr lang="pl-PL"/>
              <a:t>A-2  8% roczna stopa procentowa </a:t>
            </a:r>
          </a:p>
          <a:p>
            <a:r>
              <a:rPr lang="pl-PL"/>
              <a:t>A3   10 Liczba miesięcy spłat </a:t>
            </a:r>
          </a:p>
          <a:p>
            <a:r>
              <a:rPr lang="pl-PL"/>
              <a:t>A4   10000 Kwota pożyczki </a:t>
            </a:r>
          </a:p>
          <a:p>
            <a:r>
              <a:rPr lang="pl-PL"/>
              <a:t>Formuła =PMT(A2/12; A3; A4) Miesięczna spłata pożyczki przy podanych powyżej warunkach</a:t>
            </a:r>
            <a:br>
              <a:rPr lang="pl-PL"/>
            </a:br>
            <a:r>
              <a:rPr lang="pl-PL"/>
              <a:t>(-1 037,03) </a:t>
            </a:r>
          </a:p>
          <a:p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finansowe - FV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/>
              <a:t>Zwraca wartość przyszłą inwestycji przy założeniu okresowych, stałych płatności i stałej stopie procentowej.</a:t>
            </a:r>
          </a:p>
          <a:p>
            <a:r>
              <a:rPr lang="pl-PL" sz="2800" b="1"/>
              <a:t>FV</a:t>
            </a:r>
            <a:r>
              <a:rPr lang="pl-PL" sz="2800"/>
              <a:t>(</a:t>
            </a:r>
            <a:r>
              <a:rPr lang="pl-PL" sz="2800" b="1"/>
              <a:t>stopa</a:t>
            </a:r>
            <a:r>
              <a:rPr lang="pl-PL" sz="2800"/>
              <a:t>;</a:t>
            </a:r>
            <a:r>
              <a:rPr lang="pl-PL" sz="2800" b="1"/>
              <a:t>liczba_rat</a:t>
            </a:r>
            <a:r>
              <a:rPr lang="pl-PL" sz="2800"/>
              <a:t>;</a:t>
            </a:r>
            <a:r>
              <a:rPr lang="pl-PL" sz="2800" b="1"/>
              <a:t>rata</a:t>
            </a:r>
            <a:r>
              <a:rPr lang="pl-PL" sz="2800"/>
              <a:t>) </a:t>
            </a:r>
            <a:br>
              <a:rPr lang="pl-PL" sz="2800"/>
            </a:br>
            <a:r>
              <a:rPr lang="pl-PL" sz="2800"/>
              <a:t>Stopa    to stopa procentowa dla okresu.</a:t>
            </a:r>
          </a:p>
          <a:p>
            <a:r>
              <a:rPr lang="pl-PL" sz="2800"/>
              <a:t>Liczba_rat    to całkowita liczba okresów płatności w okresie spłaty.</a:t>
            </a:r>
          </a:p>
          <a:p>
            <a:r>
              <a:rPr lang="pl-PL" sz="2800"/>
              <a:t>Rata    to wpłata dokonywana okresowo; nie może ona ulec zmianie w całym okresie płatności. Rata obejmuje zazwyczaj kapitał i odsetki z wyłączeniem innych opłat i podatków.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Rodzaje funkcji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Funkcje matematyczne</a:t>
            </a:r>
          </a:p>
          <a:p>
            <a:pPr>
              <a:lnSpc>
                <a:spcPct val="90000"/>
              </a:lnSpc>
            </a:pPr>
            <a:r>
              <a:rPr lang="pl-PL"/>
              <a:t>Funkcje statystyczne</a:t>
            </a:r>
          </a:p>
          <a:p>
            <a:pPr>
              <a:lnSpc>
                <a:spcPct val="90000"/>
              </a:lnSpc>
            </a:pPr>
            <a:r>
              <a:rPr lang="pl-PL"/>
              <a:t>Funkcje finansowe</a:t>
            </a:r>
          </a:p>
          <a:p>
            <a:pPr>
              <a:lnSpc>
                <a:spcPct val="90000"/>
              </a:lnSpc>
            </a:pPr>
            <a:r>
              <a:rPr lang="pl-PL"/>
              <a:t>Funkcje tekstowe</a:t>
            </a:r>
          </a:p>
          <a:p>
            <a:pPr>
              <a:lnSpc>
                <a:spcPct val="90000"/>
              </a:lnSpc>
            </a:pPr>
            <a:r>
              <a:rPr lang="pl-PL"/>
              <a:t>Funkcje logiczne</a:t>
            </a:r>
          </a:p>
          <a:p>
            <a:pPr>
              <a:lnSpc>
                <a:spcPct val="90000"/>
              </a:lnSpc>
            </a:pPr>
            <a:r>
              <a:rPr lang="pl-PL"/>
              <a:t>Funkcje wyszukiwania i adresu</a:t>
            </a:r>
          </a:p>
          <a:p>
            <a:pPr>
              <a:lnSpc>
                <a:spcPct val="90000"/>
              </a:lnSpc>
            </a:pPr>
            <a:r>
              <a:rPr lang="pl-PL"/>
              <a:t>Funkcje bazy danych</a:t>
            </a:r>
          </a:p>
          <a:p>
            <a:pPr>
              <a:lnSpc>
                <a:spcPct val="90000"/>
              </a:lnSpc>
            </a:pPr>
            <a:r>
              <a:rPr lang="pl-PL"/>
              <a:t>Funkcje informacyjne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finansowe - FV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Przykład:</a:t>
            </a:r>
          </a:p>
          <a:p>
            <a:r>
              <a:rPr lang="pl-PL"/>
              <a:t>A2 -  12% Roczna stopa procentowa </a:t>
            </a:r>
          </a:p>
          <a:p>
            <a:r>
              <a:rPr lang="pl-PL"/>
              <a:t>A3 -  12 Liczba płatności </a:t>
            </a:r>
          </a:p>
          <a:p>
            <a:r>
              <a:rPr lang="pl-PL"/>
              <a:t>A4 -   1 000 Kwota płatności </a:t>
            </a:r>
          </a:p>
          <a:p>
            <a:r>
              <a:rPr lang="pl-PL"/>
              <a:t>Formuła =FV(A2/12;A3;A4)</a:t>
            </a:r>
            <a:br>
              <a:rPr lang="pl-PL"/>
            </a:br>
            <a:r>
              <a:rPr lang="pl-PL"/>
              <a:t>Przyszła wartość inwestycji przy powyższych warunkach (12 682,50) </a:t>
            </a:r>
          </a:p>
          <a:p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tekstowe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Funkcje tekstowe </a:t>
            </a:r>
            <a:r>
              <a:rPr lang="pl-PL" sz="4000" b="0"/>
              <a:t>LITERY.MAŁE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Konwertuje wszystkie duże litery w ciągu tekstowym na małe.</a:t>
            </a:r>
          </a:p>
          <a:p>
            <a:r>
              <a:rPr lang="pl-PL" b="1"/>
              <a:t>LITERY.MAŁE</a:t>
            </a:r>
            <a:r>
              <a:rPr lang="pl-PL"/>
              <a:t>(</a:t>
            </a:r>
            <a:r>
              <a:rPr lang="pl-PL" b="1"/>
              <a:t>tekst</a:t>
            </a:r>
            <a:r>
              <a:rPr lang="pl-PL"/>
              <a:t>) </a:t>
            </a:r>
          </a:p>
          <a:p>
            <a:r>
              <a:rPr lang="pl-PL"/>
              <a:t>Przykład:</a:t>
            </a:r>
          </a:p>
          <a:p>
            <a:r>
              <a:rPr lang="pl-PL"/>
              <a:t>A2 -  M. L. Nowak </a:t>
            </a:r>
          </a:p>
          <a:p>
            <a:r>
              <a:rPr lang="pl-PL"/>
              <a:t>=LITERY.MAŁE(A2) </a:t>
            </a:r>
          </a:p>
          <a:p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Funkcje tekstowe </a:t>
            </a:r>
            <a:r>
              <a:rPr lang="pl-PL" sz="4000" b="0"/>
              <a:t>LITERY.WIELKIE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Konwertuje małe litery na wielkie litery.</a:t>
            </a:r>
          </a:p>
          <a:p>
            <a:r>
              <a:rPr lang="pl-PL" b="1"/>
              <a:t>LITERY.WIELKIE</a:t>
            </a:r>
            <a:r>
              <a:rPr lang="pl-PL"/>
              <a:t>(</a:t>
            </a:r>
            <a:r>
              <a:rPr lang="pl-PL" b="1"/>
              <a:t>tekst</a:t>
            </a:r>
            <a:r>
              <a:rPr lang="pl-PL"/>
              <a:t>) </a:t>
            </a:r>
          </a:p>
          <a:p>
            <a:r>
              <a:rPr lang="pl-PL"/>
              <a:t>Przykład:</a:t>
            </a:r>
          </a:p>
          <a:p>
            <a:r>
              <a:rPr lang="pl-PL"/>
              <a:t>A2 - m. l. nowak</a:t>
            </a:r>
          </a:p>
          <a:p>
            <a:r>
              <a:rPr lang="pl-PL"/>
              <a:t>=LITERY.MAŁE(A2) </a:t>
            </a:r>
          </a:p>
          <a:p>
            <a:r>
              <a:rPr lang="pl-PL"/>
              <a:t>(M.L.NOWAK)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Funkcje tekstowe </a:t>
            </a:r>
            <a:r>
              <a:rPr lang="pl-PL" sz="4000" b="0"/>
              <a:t>Z.WIELKIEJ.LITERY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Zmienia w wielką literę pierwszą małą literę tekstu i wszystkie inne litery w tekście następujące po znaku innym niż litera. </a:t>
            </a:r>
          </a:p>
          <a:p>
            <a:r>
              <a:rPr lang="pl-PL" b="1"/>
              <a:t>Z.WIELKIEJ.LITERY</a:t>
            </a:r>
            <a:r>
              <a:rPr lang="pl-PL"/>
              <a:t>(</a:t>
            </a:r>
            <a:r>
              <a:rPr lang="pl-PL" b="1"/>
              <a:t>tekst</a:t>
            </a:r>
            <a:r>
              <a:rPr lang="pl-PL"/>
              <a:t>) Przykład:</a:t>
            </a:r>
          </a:p>
          <a:p>
            <a:r>
              <a:rPr lang="pl-PL"/>
              <a:t>A2 - m. l. nowak</a:t>
            </a:r>
          </a:p>
          <a:p>
            <a:r>
              <a:rPr lang="pl-PL"/>
              <a:t>=Z.WIELKIEJ.LITERY(A2) </a:t>
            </a:r>
          </a:p>
          <a:p>
            <a:r>
              <a:rPr lang="pl-PL"/>
              <a:t>(M.L.Nowak)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/>
              <a:t>Funkcje tekstowe </a:t>
            </a:r>
            <a:r>
              <a:rPr lang="pl-PL" sz="4000" b="0"/>
              <a:t>ZŁĄCZ.TEKSTY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/>
              <a:t>Łączy kilka ciągów tekstowych w jeden ciąg tekstowy.</a:t>
            </a:r>
            <a:r>
              <a:rPr lang="pl-PL"/>
              <a:t> </a:t>
            </a:r>
            <a:endParaRPr lang="pl-PL" b="1"/>
          </a:p>
          <a:p>
            <a:r>
              <a:rPr lang="pl-PL" b="1"/>
              <a:t>ZŁĄCZ.TEKSTY</a:t>
            </a:r>
            <a:r>
              <a:rPr lang="pl-PL"/>
              <a:t> (</a:t>
            </a:r>
            <a:r>
              <a:rPr lang="pl-PL" b="1"/>
              <a:t>tekst1</a:t>
            </a:r>
            <a:r>
              <a:rPr lang="pl-PL"/>
              <a:t>;</a:t>
            </a:r>
            <a:r>
              <a:rPr lang="pl-PL" b="1"/>
              <a:t>tekst2</a:t>
            </a:r>
            <a:r>
              <a:rPr lang="pl-PL"/>
              <a:t>;...) Przykład:</a:t>
            </a:r>
          </a:p>
          <a:p>
            <a:r>
              <a:rPr lang="pl-PL"/>
              <a:t>A2 – Nowy A3 - Targ</a:t>
            </a:r>
          </a:p>
          <a:p>
            <a:r>
              <a:rPr lang="pl-PL"/>
              <a:t>=ZŁĄCZ.TEKSTY(A2;” ”;A3)</a:t>
            </a:r>
          </a:p>
          <a:p>
            <a:r>
              <a:rPr lang="pl-PL"/>
              <a:t>(Nowy Targ) </a:t>
            </a:r>
          </a:p>
          <a:p>
            <a:r>
              <a:rPr lang="pl-PL"/>
              <a:t>bez ” ”(NowyTarg)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tekstowe </a:t>
            </a:r>
            <a:r>
              <a:rPr lang="pl-PL" b="0"/>
              <a:t>DŁ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/>
              <a:t>Funkcja DŁ zwraca liczbę znaków ciągu tekstowego.</a:t>
            </a:r>
          </a:p>
          <a:p>
            <a:r>
              <a:rPr lang="pl-PL" b="1"/>
              <a:t>DŁ</a:t>
            </a:r>
            <a:r>
              <a:rPr lang="pl-PL"/>
              <a:t>(</a:t>
            </a:r>
            <a:r>
              <a:rPr lang="pl-PL" b="1"/>
              <a:t>tekst</a:t>
            </a:r>
            <a:r>
              <a:rPr lang="pl-PL"/>
              <a:t>)</a:t>
            </a:r>
          </a:p>
          <a:p>
            <a:pPr>
              <a:buFont typeface="Wingdings" pitchFamily="2" charset="2"/>
              <a:buNone/>
            </a:pPr>
            <a:r>
              <a:rPr lang="pl-PL"/>
              <a:t>Przykład:</a:t>
            </a:r>
          </a:p>
          <a:p>
            <a:r>
              <a:rPr lang="pl-PL"/>
              <a:t>A2 – Nowy Targ</a:t>
            </a:r>
          </a:p>
          <a:p>
            <a:r>
              <a:rPr lang="pl-PL"/>
              <a:t>=DŁ(A2)</a:t>
            </a:r>
          </a:p>
          <a:p>
            <a:r>
              <a:rPr lang="pl-PL"/>
              <a:t>(9)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logiczne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logiczne -JEŻELI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jedną wartość, jeśli podany argument zostanie oszacowany jako PRAWDA, albo inną wartość, jeśli argument zostanie oszacowany jako FAŁSZ.</a:t>
            </a:r>
          </a:p>
          <a:p>
            <a:r>
              <a:rPr lang="pl-PL" b="1"/>
              <a:t>JEŻELI</a:t>
            </a:r>
            <a:r>
              <a:rPr lang="pl-PL"/>
              <a:t>(</a:t>
            </a:r>
            <a:r>
              <a:rPr lang="pl-PL" b="1"/>
              <a:t>test_logiczny</a:t>
            </a:r>
            <a:r>
              <a:rPr lang="pl-PL"/>
              <a:t>;</a:t>
            </a:r>
            <a:r>
              <a:rPr lang="pl-PL" b="1"/>
              <a:t>wartość_jeżeli_prawda</a:t>
            </a:r>
            <a:r>
              <a:rPr lang="pl-PL"/>
              <a:t>;wartość_jeżeli_fałsz)</a:t>
            </a:r>
          </a:p>
          <a:p>
            <a:r>
              <a:rPr lang="pl-PL"/>
              <a:t>=JEŻELI(A2=100;”sto”;”to nie jest sto")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Zagnieżdżanie  funkcji - JEŻELI</a:t>
            </a:r>
            <a:r>
              <a:rPr lang="pl-PL"/>
              <a:t>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/>
              <a:t>Niektóre problemy logiczne mogą być rozwiązane dopiero za pomocą kilkakrotnego zagnieżdżenia funkcji JEŻELI</a:t>
            </a:r>
          </a:p>
          <a:p>
            <a:pPr>
              <a:lnSpc>
                <a:spcPct val="90000"/>
              </a:lnSpc>
            </a:pPr>
            <a:r>
              <a:rPr lang="pl-PL" sz="2800"/>
              <a:t>Przykład: zamiana oceny cyfrowej na słowną</a:t>
            </a:r>
          </a:p>
          <a:p>
            <a:pPr>
              <a:lnSpc>
                <a:spcPct val="90000"/>
              </a:lnSpc>
            </a:pPr>
            <a:r>
              <a:rPr lang="pl-PL"/>
              <a:t>=</a:t>
            </a:r>
            <a:r>
              <a:rPr lang="pl-PL" sz="2800"/>
              <a:t>JEŻELI(A2=5;"Bardzo dobry"; JEŻELI(A2=4; "dobry";JEŻELI(A2=3;"dostateczny";JEŻELI(A2=2; "mierny";JEŻELI(A2=1;"niedostateczny";)))))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matematyczne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wyszukiwania </a:t>
            </a:r>
            <a:br>
              <a:rPr lang="pl-PL"/>
            </a:br>
            <a:r>
              <a:rPr lang="pl-PL"/>
              <a:t>i adresu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ILE.WIERSZY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liczbę wierszy w  </a:t>
            </a:r>
            <a:r>
              <a:rPr lang="pl-PL">
                <a:hlinkClick r:id=""/>
              </a:rPr>
              <a:t>tablicy</a:t>
            </a:r>
            <a:r>
              <a:rPr lang="pl-PL"/>
              <a:t>.</a:t>
            </a:r>
          </a:p>
          <a:p>
            <a:endParaRPr lang="pl-PL"/>
          </a:p>
          <a:p>
            <a:r>
              <a:rPr lang="pl-PL" b="1"/>
              <a:t>ILE.WIERSZY</a:t>
            </a:r>
            <a:r>
              <a:rPr lang="pl-PL"/>
              <a:t>(</a:t>
            </a:r>
            <a:r>
              <a:rPr lang="pl-PL" b="1"/>
              <a:t>tablica</a:t>
            </a:r>
            <a:r>
              <a:rPr lang="pl-PL"/>
              <a:t>) </a:t>
            </a:r>
          </a:p>
          <a:p>
            <a:r>
              <a:rPr lang="pl-PL"/>
              <a:t>Przykład:</a:t>
            </a:r>
          </a:p>
          <a:p>
            <a:r>
              <a:rPr lang="pl-PL"/>
              <a:t>=ILE.WIERSZY(C1:E4) </a:t>
            </a:r>
          </a:p>
          <a:p>
            <a:r>
              <a:rPr lang="pl-PL"/>
              <a:t>Wynik formuły 4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LICZBA.KOLUMN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liczbę kolumn w </a:t>
            </a:r>
            <a:r>
              <a:rPr lang="pl-PL">
                <a:hlinkClick r:id=""/>
              </a:rPr>
              <a:t>tablicy</a:t>
            </a:r>
            <a:endParaRPr lang="pl-PL"/>
          </a:p>
          <a:p>
            <a:endParaRPr lang="pl-PL"/>
          </a:p>
          <a:p>
            <a:r>
              <a:rPr lang="pl-PL" b="1"/>
              <a:t>LICZBA.KOLUMN</a:t>
            </a:r>
            <a:r>
              <a:rPr lang="pl-PL"/>
              <a:t>(</a:t>
            </a:r>
            <a:r>
              <a:rPr lang="pl-PL" b="1"/>
              <a:t>tablica</a:t>
            </a:r>
            <a:r>
              <a:rPr lang="pl-PL"/>
              <a:t>) </a:t>
            </a:r>
          </a:p>
          <a:p>
            <a:endParaRPr lang="pl-PL"/>
          </a:p>
          <a:p>
            <a:r>
              <a:rPr lang="pl-PL"/>
              <a:t>Przykład:</a:t>
            </a:r>
          </a:p>
          <a:p>
            <a:r>
              <a:rPr lang="pl-PL"/>
              <a:t>=LICZBA.KOLUMN(C1:E4) </a:t>
            </a:r>
          </a:p>
          <a:p>
            <a:r>
              <a:rPr lang="pl-PL"/>
              <a:t>Wynik formuły 3</a:t>
            </a:r>
          </a:p>
          <a:p>
            <a:endParaRPr lang="pl-P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HIPERŁĄCZE 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b="1"/>
              <a:t>Tworzy skrót lub skok, który otwiera dokument przechowywany na serwerze sieciowym, w sieci </a:t>
            </a:r>
            <a:r>
              <a:rPr lang="pl-PL" b="1">
                <a:hlinkClick r:id=""/>
              </a:rPr>
              <a:t>intranet</a:t>
            </a:r>
            <a:r>
              <a:rPr lang="pl-PL"/>
              <a:t> </a:t>
            </a:r>
            <a:endParaRPr lang="pl-PL" b="1"/>
          </a:p>
          <a:p>
            <a:pPr>
              <a:lnSpc>
                <a:spcPct val="90000"/>
              </a:lnSpc>
            </a:pPr>
            <a:r>
              <a:rPr lang="pl-PL" b="1"/>
              <a:t>=HIPERŁĄCZE</a:t>
            </a:r>
            <a:r>
              <a:rPr lang="pl-PL"/>
              <a:t>(</a:t>
            </a:r>
            <a:r>
              <a:rPr lang="pl-PL" b="1"/>
              <a:t>łącze_lokalizacja</a:t>
            </a:r>
            <a:r>
              <a:rPr lang="pl-PL"/>
              <a:t>;przyjazna_nazwa)</a:t>
            </a:r>
          </a:p>
          <a:p>
            <a:pPr>
              <a:lnSpc>
                <a:spcPct val="90000"/>
              </a:lnSpc>
            </a:pPr>
            <a:r>
              <a:rPr lang="pl-PL"/>
              <a:t>Przykład:</a:t>
            </a:r>
          </a:p>
          <a:p>
            <a:pPr>
              <a:lnSpc>
                <a:spcPct val="90000"/>
              </a:lnSpc>
            </a:pPr>
            <a:r>
              <a:rPr lang="pl-PL"/>
              <a:t>=HIPERŁĄCZE("http://example.microsoft.com/raport/raport budżetowy.xls", "Kliknij, aby wyświetlić raport")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Wyszukaj pionowo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Wyszukuje wartość w skrajnej lewej kolumnie tablicy, a następnie zwraca wartość w tym samym wierszu z kolumny określonej w tablicy. </a:t>
            </a:r>
          </a:p>
          <a:p>
            <a:pPr>
              <a:lnSpc>
                <a:spcPct val="90000"/>
              </a:lnSpc>
            </a:pPr>
            <a:r>
              <a:rPr lang="pl-PL" sz="2400" b="1"/>
              <a:t>WYSZUKAJ.PIONOWO</a:t>
            </a:r>
            <a:r>
              <a:rPr lang="pl-PL" sz="2400"/>
              <a:t>(</a:t>
            </a:r>
            <a:r>
              <a:rPr lang="pl-PL" sz="2400" b="1"/>
              <a:t>odniesienie</a:t>
            </a:r>
            <a:r>
              <a:rPr lang="pl-PL" sz="2400"/>
              <a:t>;</a:t>
            </a:r>
            <a:r>
              <a:rPr lang="pl-PL" sz="2400" b="1"/>
              <a:t>tablica</a:t>
            </a:r>
            <a:r>
              <a:rPr lang="pl-PL" sz="2400"/>
              <a:t>;</a:t>
            </a:r>
            <a:r>
              <a:rPr lang="pl-PL" sz="2400" b="1"/>
              <a:t>nr_kolumny</a:t>
            </a:r>
            <a:r>
              <a:rPr lang="pl-PL" sz="2400"/>
              <a:t>)</a:t>
            </a:r>
          </a:p>
          <a:p>
            <a:pPr>
              <a:lnSpc>
                <a:spcPct val="90000"/>
              </a:lnSpc>
            </a:pPr>
            <a:r>
              <a:rPr lang="pl-PL" sz="2400"/>
              <a:t>Odniesienie    to wartość, którą należy znaleźć w pierwszej kolumnie</a:t>
            </a:r>
          </a:p>
          <a:p>
            <a:pPr>
              <a:lnSpc>
                <a:spcPct val="90000"/>
              </a:lnSpc>
            </a:pPr>
            <a:r>
              <a:rPr lang="pl-PL" sz="2400"/>
              <a:t>Tablica    to tablica zawierająca informacje, w których należy znaleźć poszukiwaną wartość. </a:t>
            </a:r>
          </a:p>
          <a:p>
            <a:pPr>
              <a:lnSpc>
                <a:spcPct val="90000"/>
              </a:lnSpc>
            </a:pPr>
            <a:r>
              <a:rPr lang="pl-PL" sz="2400"/>
              <a:t>Nr_kolumny    to numer kolumny w tablicy, z której pochodzić powinna pasująca wartość. </a:t>
            </a:r>
          </a:p>
          <a:p>
            <a:pPr>
              <a:lnSpc>
                <a:spcPct val="90000"/>
              </a:lnSpc>
            </a:pPr>
            <a:r>
              <a:rPr lang="pl-PL" sz="2400"/>
              <a:t>Jeżeli funkcja nie znajdzie żądanej wartości to zwraca błąd (#N/D!)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Wyszukaj pionowo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Przykład: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r>
              <a:rPr lang="pl-PL" sz="2800"/>
              <a:t>=WYSZUKAJ.PIONOWO("Kazimierz";H1:I6;2)</a:t>
            </a:r>
          </a:p>
          <a:p>
            <a:r>
              <a:rPr lang="pl-PL" sz="2800"/>
              <a:t>Wynik formuły: 4</a:t>
            </a:r>
          </a:p>
        </p:txBody>
      </p:sp>
      <p:pic>
        <p:nvPicPr>
          <p:cNvPr id="69760" name="Picture 1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276475"/>
            <a:ext cx="4537075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Wyszukaj poziomo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Wyszukuje wartość w górnym wierszu tabeli, a następnie zwraca wartość w tej samej kolumnie z wiersza określonego w formule.</a:t>
            </a:r>
          </a:p>
          <a:p>
            <a:pPr>
              <a:lnSpc>
                <a:spcPct val="90000"/>
              </a:lnSpc>
            </a:pPr>
            <a:r>
              <a:rPr lang="pl-PL" sz="2400" b="1"/>
              <a:t>WYSZUKAJ.POZIOMO</a:t>
            </a:r>
            <a:r>
              <a:rPr lang="pl-PL" sz="2400"/>
              <a:t>(</a:t>
            </a:r>
            <a:r>
              <a:rPr lang="pl-PL" sz="2400" b="1"/>
              <a:t>odniesienie</a:t>
            </a:r>
            <a:r>
              <a:rPr lang="pl-PL" sz="2400"/>
              <a:t>;</a:t>
            </a:r>
            <a:r>
              <a:rPr lang="pl-PL" sz="2400" b="1"/>
              <a:t> tablica</a:t>
            </a:r>
            <a:r>
              <a:rPr lang="pl-PL" sz="2400"/>
              <a:t>; </a:t>
            </a:r>
            <a:r>
              <a:rPr lang="pl-PL" sz="2400" b="1"/>
              <a:t>nr_wiersza</a:t>
            </a:r>
            <a:r>
              <a:rPr lang="pl-PL" sz="2400"/>
              <a:t>)</a:t>
            </a:r>
          </a:p>
          <a:p>
            <a:pPr>
              <a:lnSpc>
                <a:spcPct val="90000"/>
              </a:lnSpc>
            </a:pPr>
            <a:r>
              <a:rPr lang="pl-PL" sz="2400"/>
              <a:t>Odniesienie    to wartość, którą należy znaleźć w pierwszym wierszu.</a:t>
            </a:r>
          </a:p>
          <a:p>
            <a:pPr>
              <a:lnSpc>
                <a:spcPct val="90000"/>
              </a:lnSpc>
            </a:pPr>
            <a:r>
              <a:rPr lang="pl-PL" sz="2400"/>
              <a:t>Tablica    to tablica zawierająca informacje, w których należy znaleźć poszukiwaną wartość. </a:t>
            </a:r>
          </a:p>
          <a:p>
            <a:pPr>
              <a:lnSpc>
                <a:spcPct val="90000"/>
              </a:lnSpc>
            </a:pPr>
            <a:r>
              <a:rPr lang="pl-PL" sz="2400"/>
              <a:t>Nr_wiersza    to numer wiersza w tabeli, z której pochodzić powinna pasująca wartość. </a:t>
            </a:r>
          </a:p>
          <a:p>
            <a:pPr>
              <a:lnSpc>
                <a:spcPct val="90000"/>
              </a:lnSpc>
            </a:pPr>
            <a:r>
              <a:rPr lang="pl-PL" sz="2400"/>
              <a:t>Jeżeli funkcja nie znajdzie żądanej wartości to zwraca błąd (#N/D!)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Wyszukaj poziomo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Przykład: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r>
              <a:rPr lang="pl-PL" sz="2800"/>
              <a:t>=WYSZUKAJ.POZIOMO(”Łożyska";A1:C4;2)</a:t>
            </a:r>
          </a:p>
          <a:p>
            <a:r>
              <a:rPr lang="pl-PL" sz="2800"/>
              <a:t>Wynik formuły: 4</a:t>
            </a:r>
          </a:p>
        </p:txBody>
      </p:sp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2276475"/>
            <a:ext cx="409575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bazy danych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Tabela danych i tabela kryteriów</a:t>
            </a:r>
          </a:p>
        </p:txBody>
      </p:sp>
      <p:pic>
        <p:nvPicPr>
          <p:cNvPr id="92438" name="Picture 13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268413"/>
            <a:ext cx="7119937" cy="48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matematyczne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000" b="1"/>
              <a:t>ZAOKR.W.GÓRĘ(liczba;cyfra_znacząca)</a:t>
            </a:r>
            <a:endParaRPr lang="pl-PL" sz="2000"/>
          </a:p>
          <a:p>
            <a:pPr>
              <a:lnSpc>
                <a:spcPct val="80000"/>
              </a:lnSpc>
            </a:pPr>
            <a:r>
              <a:rPr lang="pl-PL" sz="2000"/>
              <a:t>Liczba   to wartość do zaokrąglenia.</a:t>
            </a:r>
          </a:p>
          <a:p>
            <a:pPr>
              <a:lnSpc>
                <a:spcPct val="80000"/>
              </a:lnSpc>
            </a:pPr>
            <a:r>
              <a:rPr lang="pl-PL" sz="2000"/>
              <a:t>Cyfra_znacząca   to wielokrotność, do której liczba ma być zaokrąglona.</a:t>
            </a:r>
            <a:endParaRPr lang="pl-PL" sz="2000" b="1"/>
          </a:p>
          <a:p>
            <a:pPr>
              <a:lnSpc>
                <a:spcPct val="80000"/>
              </a:lnSpc>
            </a:pPr>
            <a:r>
              <a:rPr lang="pl-PL" sz="2000" b="1"/>
              <a:t>ZAOKR(liczba;liczba_cyfr)</a:t>
            </a:r>
            <a:endParaRPr lang="pl-PL" sz="2000"/>
          </a:p>
          <a:p>
            <a:pPr>
              <a:lnSpc>
                <a:spcPct val="80000"/>
              </a:lnSpc>
            </a:pPr>
            <a:r>
              <a:rPr lang="pl-PL" sz="2000"/>
              <a:t>Liczba    to dowolna liczba rzeczywista, która ma być zaokrąglona w dół.</a:t>
            </a:r>
          </a:p>
          <a:p>
            <a:pPr>
              <a:lnSpc>
                <a:spcPct val="80000"/>
              </a:lnSpc>
            </a:pPr>
            <a:r>
              <a:rPr lang="pl-PL" sz="2000"/>
              <a:t>Liczba_cyfr    to liczba cyfr, do ilu liczba ma być zaokrąglona.</a:t>
            </a:r>
            <a:endParaRPr lang="pl-PL" sz="2000" b="1"/>
          </a:p>
          <a:p>
            <a:pPr>
              <a:lnSpc>
                <a:spcPct val="80000"/>
              </a:lnSpc>
            </a:pPr>
            <a:r>
              <a:rPr lang="pl-PL" sz="2000" b="1"/>
              <a:t>ZAOKR.DO.PARZ(liczba)</a:t>
            </a:r>
            <a:endParaRPr lang="pl-PL" sz="2000"/>
          </a:p>
          <a:p>
            <a:pPr>
              <a:lnSpc>
                <a:spcPct val="80000"/>
              </a:lnSpc>
            </a:pPr>
            <a:r>
              <a:rPr lang="pl-PL" sz="2000"/>
              <a:t>Liczba    to wartość do zaokrąglenia.</a:t>
            </a:r>
            <a:endParaRPr lang="pl-PL" sz="2000" b="1"/>
          </a:p>
          <a:p>
            <a:pPr>
              <a:lnSpc>
                <a:spcPct val="80000"/>
              </a:lnSpc>
            </a:pPr>
            <a:r>
              <a:rPr lang="pl-PL" sz="2000" b="1"/>
              <a:t>ZAOKR.DO.NPARZ(liczba)</a:t>
            </a:r>
            <a:endParaRPr lang="pl-PL" sz="2000"/>
          </a:p>
          <a:p>
            <a:pPr>
              <a:lnSpc>
                <a:spcPct val="80000"/>
              </a:lnSpc>
            </a:pPr>
            <a:r>
              <a:rPr lang="pl-PL" sz="2000"/>
              <a:t>Liczba    to wartość do zaokrąglenia.</a:t>
            </a:r>
            <a:endParaRPr lang="pl-PL" sz="2000" b="1"/>
          </a:p>
          <a:p>
            <a:pPr>
              <a:lnSpc>
                <a:spcPct val="80000"/>
              </a:lnSpc>
            </a:pPr>
            <a:r>
              <a:rPr lang="pl-PL" sz="2000" b="1"/>
              <a:t>ZAOKR.DO.CAŁK(liczba)</a:t>
            </a:r>
            <a:endParaRPr lang="pl-PL" sz="2000"/>
          </a:p>
          <a:p>
            <a:pPr>
              <a:lnSpc>
                <a:spcPct val="80000"/>
              </a:lnSpc>
            </a:pPr>
            <a:r>
              <a:rPr lang="pl-PL" sz="2000"/>
              <a:t>Liczba    to liczba rzeczywista, którą należy zaokrąglić w dół do liczby całkowitej.</a:t>
            </a:r>
            <a:endParaRPr lang="pl-PL" sz="2000" b="1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BD.ILE.REKORDÓW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Zlicza komórki zawierające liczby, znajdujące się bazie danych i zgodne z podanymi kryteriami.</a:t>
            </a:r>
          </a:p>
          <a:p>
            <a:endParaRPr lang="pl-PL"/>
          </a:p>
          <a:p>
            <a:r>
              <a:rPr lang="pl-PL" b="1"/>
              <a:t>BD.ILE.REKORDÓW</a:t>
            </a:r>
            <a:r>
              <a:rPr lang="pl-PL"/>
              <a:t>(</a:t>
            </a:r>
            <a:r>
              <a:rPr lang="pl-PL" b="1"/>
              <a:t>baza</a:t>
            </a:r>
            <a:r>
              <a:rPr lang="pl-PL"/>
              <a:t>;pole;</a:t>
            </a:r>
            <a:r>
              <a:rPr lang="pl-PL" b="1"/>
              <a:t>kryteria</a:t>
            </a:r>
            <a:r>
              <a:rPr lang="pl-PL"/>
              <a:t>) </a:t>
            </a:r>
          </a:p>
          <a:p>
            <a:pPr>
              <a:buFont typeface="Wingdings" pitchFamily="2" charset="2"/>
              <a:buNone/>
            </a:pPr>
            <a:r>
              <a:rPr lang="pl-PL"/>
              <a:t>BD.ILE.REKORDÓW(A6:J26;F6;F29:F30)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BD.MAX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wartość największej liczby w bazie danych zgodnej z podanymi warunkami.</a:t>
            </a:r>
          </a:p>
          <a:p>
            <a:endParaRPr lang="pl-PL"/>
          </a:p>
          <a:p>
            <a:r>
              <a:rPr lang="pl-PL" b="1"/>
              <a:t>BD.MAX</a:t>
            </a:r>
            <a:r>
              <a:rPr lang="pl-PL"/>
              <a:t>(</a:t>
            </a:r>
            <a:r>
              <a:rPr lang="pl-PL" b="1"/>
              <a:t>baza</a:t>
            </a:r>
            <a:r>
              <a:rPr lang="pl-PL"/>
              <a:t>;</a:t>
            </a:r>
            <a:r>
              <a:rPr lang="pl-PL" b="1"/>
              <a:t>pole</a:t>
            </a:r>
            <a:r>
              <a:rPr lang="pl-PL"/>
              <a:t>;</a:t>
            </a:r>
            <a:r>
              <a:rPr lang="pl-PL" b="1"/>
              <a:t>kryteria</a:t>
            </a:r>
            <a:r>
              <a:rPr lang="pl-PL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BD.MIN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wartość najmniejszej liczby w bazie danych zgodnej z podanymi warunkami.</a:t>
            </a:r>
          </a:p>
          <a:p>
            <a:endParaRPr lang="pl-PL"/>
          </a:p>
          <a:p>
            <a:r>
              <a:rPr lang="pl-PL" b="1"/>
              <a:t>BD.MIN</a:t>
            </a:r>
            <a:r>
              <a:rPr lang="pl-PL"/>
              <a:t>(</a:t>
            </a:r>
            <a:r>
              <a:rPr lang="pl-PL" b="1"/>
              <a:t>baza</a:t>
            </a:r>
            <a:r>
              <a:rPr lang="pl-PL"/>
              <a:t>;</a:t>
            </a:r>
            <a:r>
              <a:rPr lang="pl-PL" b="1"/>
              <a:t>pole</a:t>
            </a:r>
            <a:r>
              <a:rPr lang="pl-PL"/>
              <a:t>;</a:t>
            </a:r>
            <a:r>
              <a:rPr lang="pl-PL" b="1"/>
              <a:t>kryteria</a:t>
            </a:r>
            <a:r>
              <a:rPr lang="pl-PL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BD.ŚREDNIA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Uśrednia wartości w  bazie danych, spełniające podane kryteria.</a:t>
            </a:r>
          </a:p>
          <a:p>
            <a:endParaRPr lang="pl-PL"/>
          </a:p>
          <a:p>
            <a:r>
              <a:rPr lang="pl-PL" sz="2800" b="1"/>
              <a:t>BD.ŚREDNIA</a:t>
            </a:r>
            <a:r>
              <a:rPr lang="pl-PL" sz="2800"/>
              <a:t>(</a:t>
            </a:r>
            <a:r>
              <a:rPr lang="pl-PL" sz="2800" b="1"/>
              <a:t>baza_danych</a:t>
            </a:r>
            <a:r>
              <a:rPr lang="pl-PL" sz="2800"/>
              <a:t>;</a:t>
            </a:r>
            <a:r>
              <a:rPr lang="pl-PL" sz="2800" b="1"/>
              <a:t>pole</a:t>
            </a:r>
            <a:r>
              <a:rPr lang="pl-PL" sz="2800"/>
              <a:t>;</a:t>
            </a:r>
            <a:r>
              <a:rPr lang="pl-PL" sz="2800" b="1"/>
              <a:t>kryteria</a:t>
            </a:r>
            <a:r>
              <a:rPr lang="pl-PL" sz="280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BD.SUMA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Dodaje liczby w bazie danych, spełniające warunki określone przez użytkownika.</a:t>
            </a:r>
          </a:p>
          <a:p>
            <a:endParaRPr lang="pl-PL"/>
          </a:p>
          <a:p>
            <a:r>
              <a:rPr lang="pl-PL" b="1"/>
              <a:t>BD.SUMA</a:t>
            </a:r>
            <a:r>
              <a:rPr lang="pl-PL"/>
              <a:t>(</a:t>
            </a:r>
            <a:r>
              <a:rPr lang="pl-PL" b="1"/>
              <a:t>baza</a:t>
            </a:r>
            <a:r>
              <a:rPr lang="pl-PL"/>
              <a:t>;</a:t>
            </a:r>
            <a:r>
              <a:rPr lang="pl-PL" b="1"/>
              <a:t>pole</a:t>
            </a:r>
            <a:r>
              <a:rPr lang="pl-PL"/>
              <a:t>;</a:t>
            </a:r>
            <a:r>
              <a:rPr lang="pl-PL" b="1"/>
              <a:t>kryteria</a:t>
            </a:r>
            <a:r>
              <a:rPr lang="pl-PL"/>
              <a:t>)</a:t>
            </a:r>
          </a:p>
          <a:p>
            <a:endParaRPr lang="pl-PL"/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informacyjne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INFO</a:t>
            </a:r>
          </a:p>
        </p:txBody>
      </p:sp>
      <p:sp>
        <p:nvSpPr>
          <p:cNvPr id="101442" name="Rectangle 6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informacje o bieżącym środowisku operacyjnym. </a:t>
            </a:r>
          </a:p>
          <a:p>
            <a:r>
              <a:rPr lang="pl-PL" b="1"/>
              <a:t>INFO</a:t>
            </a:r>
            <a:r>
              <a:rPr lang="pl-PL"/>
              <a:t>(</a:t>
            </a:r>
            <a:r>
              <a:rPr lang="pl-PL" b="1"/>
              <a:t>typ_tekst</a:t>
            </a:r>
            <a:r>
              <a:rPr lang="pl-PL"/>
              <a:t>)</a:t>
            </a:r>
          </a:p>
        </p:txBody>
      </p:sp>
      <p:pic>
        <p:nvPicPr>
          <p:cNvPr id="101443" name="Picture 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133600"/>
            <a:ext cx="5037138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„CZY”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800" b="1"/>
              <a:t>Sprawdza rodzaj wartości i zwraca wartość PRAWDA lub FAŁSZ w zależności od wyniku.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l-PL" sz="2800" b="1"/>
          </a:p>
          <a:p>
            <a:pPr>
              <a:lnSpc>
                <a:spcPct val="90000"/>
              </a:lnSpc>
            </a:pPr>
            <a:r>
              <a:rPr lang="pl-PL" sz="2400" b="1"/>
              <a:t>CZY.PUSTA</a:t>
            </a:r>
            <a:r>
              <a:rPr lang="pl-PL" sz="2400"/>
              <a:t>(</a:t>
            </a:r>
            <a:r>
              <a:rPr lang="pl-PL" sz="2400" b="1"/>
              <a:t>wartość</a:t>
            </a:r>
            <a:r>
              <a:rPr lang="pl-PL" sz="2400"/>
              <a:t>)</a:t>
            </a:r>
          </a:p>
          <a:p>
            <a:pPr>
              <a:lnSpc>
                <a:spcPct val="90000"/>
              </a:lnSpc>
            </a:pPr>
            <a:r>
              <a:rPr lang="pl-PL" sz="2400"/>
              <a:t>=CZY.PUSTA(A2) </a:t>
            </a:r>
          </a:p>
          <a:p>
            <a:pPr>
              <a:lnSpc>
                <a:spcPct val="90000"/>
              </a:lnSpc>
            </a:pPr>
            <a:r>
              <a:rPr lang="pl-PL" sz="2400"/>
              <a:t>Sprawdza, czy komórka A2 jest pusta </a:t>
            </a:r>
            <a:br>
              <a:rPr lang="pl-PL" sz="2400"/>
            </a:br>
            <a:endParaRPr lang="pl-PL" sz="2400"/>
          </a:p>
          <a:p>
            <a:pPr>
              <a:lnSpc>
                <a:spcPct val="90000"/>
              </a:lnSpc>
            </a:pPr>
            <a:r>
              <a:rPr lang="pl-PL" sz="2400" b="1"/>
              <a:t>CZY.TEKST</a:t>
            </a:r>
            <a:r>
              <a:rPr lang="pl-PL" sz="2400"/>
              <a:t>(</a:t>
            </a:r>
            <a:r>
              <a:rPr lang="pl-PL" sz="2400" b="1"/>
              <a:t>wartość</a:t>
            </a:r>
            <a:r>
              <a:rPr lang="pl-PL" sz="2400"/>
              <a:t>) </a:t>
            </a:r>
          </a:p>
          <a:p>
            <a:pPr>
              <a:lnSpc>
                <a:spcPct val="90000"/>
              </a:lnSpc>
            </a:pPr>
            <a:r>
              <a:rPr lang="pl-PL" sz="2400"/>
              <a:t>=CZY.TEKST(A2) </a:t>
            </a:r>
          </a:p>
          <a:p>
            <a:pPr>
              <a:lnSpc>
                <a:spcPct val="90000"/>
              </a:lnSpc>
            </a:pPr>
            <a:r>
              <a:rPr lang="pl-PL" sz="2400"/>
              <a:t>Sprawdza, czy komórka A2 jest tekstem</a:t>
            </a:r>
          </a:p>
          <a:p>
            <a:pPr>
              <a:lnSpc>
                <a:spcPct val="90000"/>
              </a:lnSpc>
            </a:pPr>
            <a:endParaRPr lang="pl-P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„CZY”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800" b="1"/>
              <a:t>CZY.LICZBA</a:t>
            </a:r>
            <a:r>
              <a:rPr lang="pl-PL" sz="2800"/>
              <a:t>(</a:t>
            </a:r>
            <a:r>
              <a:rPr lang="pl-PL" sz="2800" b="1"/>
              <a:t>wartość</a:t>
            </a:r>
            <a:r>
              <a:rPr lang="pl-PL" sz="2800"/>
              <a:t>)</a:t>
            </a:r>
            <a:br>
              <a:rPr lang="pl-PL" sz="2800"/>
            </a:br>
            <a:r>
              <a:rPr lang="pl-PL" sz="2800"/>
              <a:t>=CZY.LICZBA(A2) </a:t>
            </a:r>
          </a:p>
          <a:p>
            <a:pPr>
              <a:lnSpc>
                <a:spcPct val="80000"/>
              </a:lnSpc>
            </a:pPr>
            <a:r>
              <a:rPr lang="pl-PL" sz="2800"/>
              <a:t>Sprawdza, czy komórka A2 ma wartość liczbową</a:t>
            </a:r>
          </a:p>
          <a:p>
            <a:pPr>
              <a:lnSpc>
                <a:spcPct val="80000"/>
              </a:lnSpc>
            </a:pPr>
            <a:endParaRPr lang="pl-PL" sz="2800"/>
          </a:p>
          <a:p>
            <a:pPr>
              <a:lnSpc>
                <a:spcPct val="80000"/>
              </a:lnSpc>
            </a:pPr>
            <a:r>
              <a:rPr lang="pl-PL" sz="2800" b="1"/>
              <a:t>CZY.ADR</a:t>
            </a:r>
            <a:r>
              <a:rPr lang="pl-PL" sz="2800"/>
              <a:t>(</a:t>
            </a:r>
            <a:r>
              <a:rPr lang="pl-PL" sz="2800" b="1"/>
              <a:t>wartość</a:t>
            </a:r>
            <a:r>
              <a:rPr lang="pl-PL" sz="2800"/>
              <a:t>)</a:t>
            </a:r>
            <a:br>
              <a:rPr lang="pl-PL" sz="2800"/>
            </a:br>
            <a:r>
              <a:rPr lang="pl-PL" sz="2800"/>
              <a:t>=CZY.ADR(A2) </a:t>
            </a:r>
          </a:p>
          <a:p>
            <a:pPr>
              <a:lnSpc>
                <a:spcPct val="80000"/>
              </a:lnSpc>
            </a:pPr>
            <a:r>
              <a:rPr lang="pl-PL" sz="2800"/>
              <a:t>Sprawdza czy komórka A2 jest odwołaniem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2800"/>
          </a:p>
          <a:p>
            <a:pPr>
              <a:lnSpc>
                <a:spcPct val="80000"/>
              </a:lnSpc>
            </a:pPr>
            <a:r>
              <a:rPr lang="pl-PL" sz="2800" b="1"/>
              <a:t>CZY.NIE.TEKST</a:t>
            </a:r>
            <a:r>
              <a:rPr lang="pl-PL" sz="2800"/>
              <a:t>(</a:t>
            </a:r>
            <a:r>
              <a:rPr lang="pl-PL" sz="2800" b="1"/>
              <a:t>wartość</a:t>
            </a:r>
            <a:r>
              <a:rPr lang="pl-PL" sz="2800"/>
              <a:t>)</a:t>
            </a:r>
            <a:br>
              <a:rPr lang="pl-PL" sz="2800"/>
            </a:br>
            <a:r>
              <a:rPr lang="pl-PL" sz="2800"/>
              <a:t>=CZY.NIE.TEKST(A2) </a:t>
            </a:r>
          </a:p>
          <a:p>
            <a:pPr>
              <a:lnSpc>
                <a:spcPct val="80000"/>
              </a:lnSpc>
            </a:pPr>
            <a:r>
              <a:rPr lang="pl-PL" sz="2800"/>
              <a:t>Sprawdza czy komórka A2 jest inna niż tekst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Funkcja L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wartość skonwertowaną na liczbę.</a:t>
            </a:r>
          </a:p>
          <a:p>
            <a:endParaRPr lang="pl-PL"/>
          </a:p>
          <a:p>
            <a:r>
              <a:rPr lang="pl-PL" b="1"/>
              <a:t>L</a:t>
            </a:r>
            <a:r>
              <a:rPr lang="pl-PL"/>
              <a:t>(</a:t>
            </a:r>
            <a:r>
              <a:rPr lang="pl-PL" b="1"/>
              <a:t>wartość</a:t>
            </a:r>
            <a:r>
              <a:rPr lang="pl-PL"/>
              <a:t>)  </a:t>
            </a:r>
          </a:p>
        </p:txBody>
      </p:sp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357563"/>
            <a:ext cx="4048125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matematyczne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400" b="1"/>
              <a:t>MODUŁ.LICZBY(liczba)</a:t>
            </a:r>
            <a:endParaRPr lang="pl-PL" sz="2400"/>
          </a:p>
          <a:p>
            <a:pPr>
              <a:lnSpc>
                <a:spcPct val="90000"/>
              </a:lnSpc>
            </a:pPr>
            <a:r>
              <a:rPr lang="pl-PL" sz="2400"/>
              <a:t>Liczba  to liczba rzeczywista, której wartość bezwzględną należy obliczyć</a:t>
            </a: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SILNIA(liczba)</a:t>
            </a:r>
            <a:endParaRPr lang="pl-PL" sz="2400"/>
          </a:p>
          <a:p>
            <a:pPr>
              <a:lnSpc>
                <a:spcPct val="90000"/>
              </a:lnSpc>
            </a:pPr>
            <a:r>
              <a:rPr lang="pl-PL" sz="2400"/>
              <a:t>Liczba    to nieujemna liczba, której silnia ma zostać obliczona. </a:t>
            </a: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PIERWIASTEK(liczba)</a:t>
            </a:r>
            <a:endParaRPr lang="pl-PL" sz="2400"/>
          </a:p>
          <a:p>
            <a:pPr>
              <a:lnSpc>
                <a:spcPct val="90000"/>
              </a:lnSpc>
            </a:pPr>
            <a:r>
              <a:rPr lang="pl-PL" sz="2400"/>
              <a:t>Liczba    to liczba, dla której należy obliczyć pierwiastek kwadratowy.</a:t>
            </a:r>
            <a:endParaRPr lang="pl-PL" sz="2400" b="1"/>
          </a:p>
          <a:p>
            <a:pPr>
              <a:lnSpc>
                <a:spcPct val="90000"/>
              </a:lnSpc>
            </a:pPr>
            <a:r>
              <a:rPr lang="pl-PL" sz="2400" b="1"/>
              <a:t>POTĘGA(liczba;potęga)</a:t>
            </a:r>
            <a:endParaRPr lang="pl-PL" sz="2400"/>
          </a:p>
          <a:p>
            <a:pPr>
              <a:lnSpc>
                <a:spcPct val="90000"/>
              </a:lnSpc>
            </a:pPr>
            <a:r>
              <a:rPr lang="pl-PL" sz="2400"/>
              <a:t>Liczba    to podstawa potęgi. Może to być dowolna liczba rzeczywista.</a:t>
            </a:r>
            <a:endParaRPr lang="pl-PL" sz="2400" b="1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Funkcja </a:t>
            </a:r>
            <a:r>
              <a:rPr lang="pl-PL" b="0"/>
              <a:t>TYP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Zwraca typ wartości. </a:t>
            </a:r>
          </a:p>
          <a:p>
            <a:endParaRPr lang="pl-PL"/>
          </a:p>
          <a:p>
            <a:r>
              <a:rPr lang="pl-PL" b="1"/>
              <a:t>TYP</a:t>
            </a:r>
            <a:r>
              <a:rPr lang="pl-PL"/>
              <a:t>(</a:t>
            </a:r>
            <a:r>
              <a:rPr lang="pl-PL" b="1"/>
              <a:t>wartość</a:t>
            </a:r>
            <a:r>
              <a:rPr lang="pl-PL"/>
              <a:t>)</a:t>
            </a:r>
          </a:p>
        </p:txBody>
      </p:sp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284538"/>
            <a:ext cx="46799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matematyczne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b="1"/>
          </a:p>
          <a:p>
            <a:r>
              <a:rPr lang="pl-PL" b="1"/>
              <a:t>RZYMSKIE(liczba;forma) </a:t>
            </a:r>
            <a:r>
              <a:rPr lang="pl-PL"/>
              <a:t>Konwertuje cyfry arabskie na rzymskie, jako tekst.</a:t>
            </a:r>
          </a:p>
          <a:p>
            <a:endParaRPr lang="pl-PL" b="1"/>
          </a:p>
          <a:p>
            <a:r>
              <a:rPr lang="pl-PL" b="1"/>
              <a:t>LOS() generuje wartość losową np. LOS()*100</a:t>
            </a:r>
            <a:endParaRPr lang="pl-PL" b="1" u="sn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 u="sng"/>
              <a:t>Funkcje trygonometryczne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/>
              <a:t>RADIANY(kąt) </a:t>
            </a:r>
            <a:br>
              <a:rPr lang="pl-PL" b="1"/>
            </a:br>
            <a:r>
              <a:rPr lang="pl-PL" b="1"/>
              <a:t>Konwertuje stopnie na radiany.</a:t>
            </a:r>
          </a:p>
          <a:p>
            <a:r>
              <a:rPr lang="pl-PL" b="1"/>
              <a:t>STOPNIE(kąt) </a:t>
            </a:r>
            <a:br>
              <a:rPr lang="pl-PL" b="1"/>
            </a:br>
            <a:r>
              <a:rPr lang="pl-PL" b="1"/>
              <a:t>Konwertuje radiany na stopnie.</a:t>
            </a:r>
          </a:p>
          <a:p>
            <a:endParaRPr lang="pl-PL" b="1"/>
          </a:p>
          <a:p>
            <a:r>
              <a:rPr lang="pl-PL" b="1"/>
              <a:t>SIN(liczba), COS(liczba), TAN(liczba)</a:t>
            </a:r>
            <a:endParaRPr lang="pl-PL"/>
          </a:p>
          <a:p>
            <a:r>
              <a:rPr lang="pl-PL"/>
              <a:t>Liczba    to kąt w radianach, dla którego należy obliczyć funkcje.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Funkcje statystyczne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Funkcje statystyczne - średnia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400"/>
              <a:t>Zwraca wartość średnią (średnią arytmetyczną) argumentów.</a:t>
            </a:r>
            <a:endParaRPr lang="pl-PL" sz="2400" b="1"/>
          </a:p>
          <a:p>
            <a:r>
              <a:rPr lang="pl-PL" sz="2400" b="1"/>
              <a:t>ŚREDNIA</a:t>
            </a:r>
            <a:r>
              <a:rPr lang="pl-PL" sz="2400"/>
              <a:t>(</a:t>
            </a:r>
            <a:r>
              <a:rPr lang="pl-PL" sz="2400" b="1"/>
              <a:t>liczba1</a:t>
            </a:r>
            <a:r>
              <a:rPr lang="pl-PL" sz="2400"/>
              <a:t>;liczba2;...)</a:t>
            </a:r>
          </a:p>
          <a:p>
            <a:r>
              <a:rPr lang="pl-PL" sz="2400"/>
              <a:t>Liczba1; liczba2;...    to od 1 do 30 argumentów liczbowych, dla których należy wyznaczyć średnią.</a:t>
            </a:r>
          </a:p>
          <a:p>
            <a:r>
              <a:rPr lang="pl-PL"/>
              <a:t>Przykład =ŚREDNIA (A2:A6)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mień">
  <a:themeElements>
    <a:clrScheme name="Strumień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umień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mień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mień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mień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576</TotalTime>
  <Words>922</Words>
  <Application>Microsoft Office PowerPoint</Application>
  <PresentationFormat>Pokaz na ekranie (4:3)</PresentationFormat>
  <Paragraphs>295</Paragraphs>
  <Slides>50</Slides>
  <Notes>50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50</vt:i4>
      </vt:variant>
    </vt:vector>
  </HeadingPairs>
  <TitlesOfParts>
    <vt:vector size="55" baseType="lpstr">
      <vt:lpstr>Arial</vt:lpstr>
      <vt:lpstr>Garamond</vt:lpstr>
      <vt:lpstr>Times New Roman</vt:lpstr>
      <vt:lpstr>Wingdings</vt:lpstr>
      <vt:lpstr>Strumień</vt:lpstr>
      <vt:lpstr>Funkcje w MS Excel</vt:lpstr>
      <vt:lpstr>Rodzaje funkcji</vt:lpstr>
      <vt:lpstr>Funkcje matematyczne</vt:lpstr>
      <vt:lpstr>Funkcje matematyczne</vt:lpstr>
      <vt:lpstr>Funkcje matematyczne</vt:lpstr>
      <vt:lpstr>Funkcje matematyczne</vt:lpstr>
      <vt:lpstr>Funkcje trygonometryczne</vt:lpstr>
      <vt:lpstr>Funkcje statystyczne</vt:lpstr>
      <vt:lpstr>Funkcje statystyczne - średnia</vt:lpstr>
      <vt:lpstr>Funkcje statystyczne - Minimum</vt:lpstr>
      <vt:lpstr>Funkcje statystyczne - Max</vt:lpstr>
      <vt:lpstr>Funkcje statystyczne – Ile.liczb</vt:lpstr>
      <vt:lpstr>Funkcje statystyczne – LICZ.JEŻELI</vt:lpstr>
      <vt:lpstr>Funkcje statystyczne – LICZ.PUSTE</vt:lpstr>
      <vt:lpstr>Funkcje statystyczne – ILE.NIEPUSTYCH</vt:lpstr>
      <vt:lpstr>Funkcje finansowe</vt:lpstr>
      <vt:lpstr>Funkcje finansowe - PMT</vt:lpstr>
      <vt:lpstr>Funkcje finansowe - PMT</vt:lpstr>
      <vt:lpstr>Funkcje finansowe - FV</vt:lpstr>
      <vt:lpstr>Funkcje finansowe - FV</vt:lpstr>
      <vt:lpstr>Funkcje tekstowe</vt:lpstr>
      <vt:lpstr>Funkcje tekstowe LITERY.MAŁE</vt:lpstr>
      <vt:lpstr>Funkcje tekstowe LITERY.WIELKIE</vt:lpstr>
      <vt:lpstr>Funkcje tekstowe Z.WIELKIEJ.LITERY</vt:lpstr>
      <vt:lpstr>Funkcje tekstowe ZŁĄCZ.TEKSTY</vt:lpstr>
      <vt:lpstr>Funkcje tekstowe DŁ</vt:lpstr>
      <vt:lpstr>Funkcje logiczne</vt:lpstr>
      <vt:lpstr>Funkcje logiczne -JEŻELI</vt:lpstr>
      <vt:lpstr>Zagnieżdżanie  funkcji - JEŻELI:</vt:lpstr>
      <vt:lpstr>Funkcje wyszukiwania  i adresu</vt:lpstr>
      <vt:lpstr>ILE.WIERSZY</vt:lpstr>
      <vt:lpstr>LICZBA.KOLUMN </vt:lpstr>
      <vt:lpstr>HIPERŁĄCZE </vt:lpstr>
      <vt:lpstr>Wyszukaj pionowo</vt:lpstr>
      <vt:lpstr>Wyszukaj pionowo</vt:lpstr>
      <vt:lpstr>Wyszukaj poziomo</vt:lpstr>
      <vt:lpstr>Wyszukaj poziomo</vt:lpstr>
      <vt:lpstr>Funkcje bazy danych</vt:lpstr>
      <vt:lpstr>Tabela danych i tabela kryteriów</vt:lpstr>
      <vt:lpstr>BD.ILE.REKORDÓW</vt:lpstr>
      <vt:lpstr>BD.MAX</vt:lpstr>
      <vt:lpstr>BD.MIN</vt:lpstr>
      <vt:lpstr>BD.ŚREDNIA </vt:lpstr>
      <vt:lpstr>BD.SUMA</vt:lpstr>
      <vt:lpstr>Funkcje informacyjne</vt:lpstr>
      <vt:lpstr>INFO</vt:lpstr>
      <vt:lpstr>Funkcje „CZY”</vt:lpstr>
      <vt:lpstr>Funkcje „CZY”</vt:lpstr>
      <vt:lpstr>Funkcja L</vt:lpstr>
      <vt:lpstr>Funkcja TYP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nauczyciel</dc:creator>
  <cp:lastModifiedBy>User</cp:lastModifiedBy>
  <cp:revision>30</cp:revision>
  <dcterms:created xsi:type="dcterms:W3CDTF">2009-10-07T09:54:29Z</dcterms:created>
  <dcterms:modified xsi:type="dcterms:W3CDTF">2012-03-14T07:38:33Z</dcterms:modified>
</cp:coreProperties>
</file>